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7" r:id="rId2"/>
    <p:sldId id="469" r:id="rId3"/>
    <p:sldId id="471" r:id="rId4"/>
    <p:sldId id="258" r:id="rId5"/>
    <p:sldId id="267" r:id="rId6"/>
    <p:sldId id="268" r:id="rId7"/>
    <p:sldId id="269" r:id="rId8"/>
    <p:sldId id="319" r:id="rId9"/>
    <p:sldId id="270" r:id="rId10"/>
    <p:sldId id="559" r:id="rId11"/>
    <p:sldId id="554" r:id="rId12"/>
    <p:sldId id="552" r:id="rId13"/>
    <p:sldId id="555" r:id="rId14"/>
    <p:sldId id="562" r:id="rId15"/>
    <p:sldId id="321" r:id="rId16"/>
    <p:sldId id="322" r:id="rId17"/>
    <p:sldId id="323" r:id="rId18"/>
    <p:sldId id="324" r:id="rId19"/>
    <p:sldId id="325" r:id="rId20"/>
    <p:sldId id="314" r:id="rId21"/>
    <p:sldId id="315" r:id="rId22"/>
    <p:sldId id="276" r:id="rId23"/>
    <p:sldId id="474" r:id="rId24"/>
    <p:sldId id="563" r:id="rId25"/>
    <p:sldId id="277" r:id="rId26"/>
    <p:sldId id="278" r:id="rId27"/>
    <p:sldId id="279" r:id="rId28"/>
    <p:sldId id="280" r:id="rId29"/>
    <p:sldId id="281" r:id="rId30"/>
    <p:sldId id="282" r:id="rId31"/>
    <p:sldId id="291" r:id="rId32"/>
    <p:sldId id="531" r:id="rId33"/>
    <p:sldId id="294" r:id="rId34"/>
    <p:sldId id="293" r:id="rId35"/>
    <p:sldId id="320" r:id="rId36"/>
    <p:sldId id="292" r:id="rId37"/>
    <p:sldId id="290" r:id="rId38"/>
    <p:sldId id="289" r:id="rId39"/>
    <p:sldId id="288" r:id="rId40"/>
    <p:sldId id="287" r:id="rId41"/>
    <p:sldId id="286" r:id="rId42"/>
    <p:sldId id="285" r:id="rId43"/>
    <p:sldId id="566" r:id="rId44"/>
    <p:sldId id="295" r:id="rId45"/>
    <p:sldId id="296" r:id="rId46"/>
    <p:sldId id="303" r:id="rId47"/>
    <p:sldId id="302" r:id="rId48"/>
    <p:sldId id="301" r:id="rId49"/>
    <p:sldId id="300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65" r:id="rId65"/>
    <p:sldId id="299" r:id="rId66"/>
    <p:sldId id="298" r:id="rId67"/>
    <p:sldId id="537" r:id="rId68"/>
    <p:sldId id="312" r:id="rId69"/>
    <p:sldId id="311" r:id="rId70"/>
    <p:sldId id="310" r:id="rId71"/>
    <p:sldId id="544" r:id="rId72"/>
    <p:sldId id="307" r:id="rId73"/>
    <p:sldId id="475" r:id="rId74"/>
    <p:sldId id="487" r:id="rId75"/>
    <p:sldId id="524" r:id="rId76"/>
    <p:sldId id="525" r:id="rId77"/>
    <p:sldId id="526" r:id="rId78"/>
    <p:sldId id="564" r:id="rId79"/>
    <p:sldId id="516" r:id="rId80"/>
    <p:sldId id="527" r:id="rId81"/>
    <p:sldId id="488" r:id="rId82"/>
    <p:sldId id="517" r:id="rId83"/>
    <p:sldId id="477" r:id="rId84"/>
    <p:sldId id="483" r:id="rId85"/>
    <p:sldId id="482" r:id="rId86"/>
    <p:sldId id="484" r:id="rId87"/>
    <p:sldId id="481" r:id="rId88"/>
    <p:sldId id="522" r:id="rId89"/>
    <p:sldId id="521" r:id="rId90"/>
    <p:sldId id="530" r:id="rId91"/>
    <p:sldId id="581" r:id="rId92"/>
    <p:sldId id="546" r:id="rId93"/>
    <p:sldId id="266" r:id="rId9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C38"/>
    <a:srgbClr val="1452AC"/>
    <a:srgbClr val="EE3F4D"/>
    <a:srgbClr val="DE1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8277" autoAdjust="0"/>
  </p:normalViewPr>
  <p:slideViewPr>
    <p:cSldViewPr snapToGrid="0" showGuides="1">
      <p:cViewPr varScale="1">
        <p:scale>
          <a:sx n="97" d="100"/>
          <a:sy n="97" d="100"/>
        </p:scale>
        <p:origin x="18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33E6A-FBE8-4D5A-B0F6-395F2DEA81FA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534DB-B7B7-472B-A051-2D8B54818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08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5b69c84f2bf6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kMD8d5R/article/details/7998776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B%B1%E6%96%87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aidu.com/s?wd=a%EF%BC%8Dz&amp;tn=SE_PcZhidaonwhc_ngpagmjz&amp;rsv_dl=gh_pc_zhidao" TargetMode="External"/><Relationship Id="rId4" Type="http://schemas.openxmlformats.org/officeDocument/2006/relationships/hyperlink" Target="https://www.baidu.com/s?wd=A%EF%BC%8DZ&amp;tn=SE_PcZhidaonwhc_ngpagmjz&amp;rsv_dl=gh_pc_zhidao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5b69c84f2bf6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1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5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https://www.jianshu.com/p/5b69c84f2bf6</a:t>
            </a:r>
            <a:r>
              <a:rPr lang="en-GB" altLang="zh-CN" dirty="0"/>
              <a:t> </a:t>
            </a:r>
            <a:r>
              <a:rPr lang="zh-CN" altLang="en-US" dirty="0"/>
              <a:t>可参考该网址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2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https://blog.csdn.net/kMD8d5R/article/details/79987761</a:t>
            </a:r>
            <a:r>
              <a:rPr lang="en-GB" altLang="zh-CN" dirty="0"/>
              <a:t> # R</a:t>
            </a:r>
            <a:r>
              <a:rPr lang="zh-CN" altLang="en-US" dirty="0"/>
              <a:t>中“</a:t>
            </a:r>
            <a:r>
              <a:rPr lang="en-US" altLang="zh-CN" dirty="0"/>
              <a:t>=</a:t>
            </a:r>
            <a:r>
              <a:rPr lang="zh-CN" altLang="en-US" dirty="0"/>
              <a:t>”与“</a:t>
            </a:r>
            <a:r>
              <a:rPr lang="en-US" altLang="zh-CN" dirty="0"/>
              <a:t>&lt;-</a:t>
            </a:r>
            <a:r>
              <a:rPr lang="zh-CN" altLang="en-US" dirty="0"/>
              <a:t>”的区别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43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####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8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——</a:t>
            </a:r>
            <a:r>
              <a:rPr lang="zh-CN" altLang="en-US" dirty="0"/>
              <a:t>检索访问</a:t>
            </a:r>
            <a:r>
              <a:rPr lang="en-US" altLang="zh-CN" dirty="0"/>
              <a:t>——</a:t>
            </a:r>
            <a:r>
              <a:rPr lang="zh-CN" altLang="en-US" dirty="0"/>
              <a:t>条件选取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35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计算机中的上取整函数和下取整函数的命名来自于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英文"/>
              </a:rPr>
              <a:t>英文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ceiling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（天花板）和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（地板）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常见</a:t>
            </a:r>
            <a:r>
              <a:rPr lang="en-US" altLang="zh-CN" dirty="0"/>
              <a:t>ASCII</a:t>
            </a:r>
            <a:r>
              <a:rPr lang="zh-CN" altLang="en-US" dirty="0"/>
              <a:t>码的大小规则，</a:t>
            </a:r>
            <a:r>
              <a:rPr lang="en-US" altLang="zh-CN" dirty="0"/>
              <a:t>0</a:t>
            </a:r>
            <a:r>
              <a:rPr lang="zh-CN" altLang="en-US" dirty="0"/>
              <a:t>－</a:t>
            </a:r>
            <a:r>
              <a:rPr lang="en-US" altLang="zh-CN" dirty="0"/>
              <a:t>9</a:t>
            </a:r>
            <a:r>
              <a:rPr lang="zh-CN" altLang="en-US" dirty="0"/>
              <a:t>＜</a:t>
            </a:r>
            <a:r>
              <a:rPr lang="en-US" altLang="zh-CN" dirty="0">
                <a:hlinkClick r:id="rId4"/>
              </a:rPr>
              <a:t>A</a:t>
            </a:r>
            <a:r>
              <a:rPr lang="zh-CN" altLang="en-US" dirty="0">
                <a:hlinkClick r:id="rId4"/>
              </a:rPr>
              <a:t>－</a:t>
            </a:r>
            <a:r>
              <a:rPr lang="en-US" altLang="zh-CN" dirty="0">
                <a:hlinkClick r:id="rId4"/>
              </a:rPr>
              <a:t>Z</a:t>
            </a:r>
            <a:r>
              <a:rPr lang="zh-CN" altLang="en-US" dirty="0"/>
              <a:t>＜</a:t>
            </a:r>
            <a:r>
              <a:rPr lang="en-US" altLang="zh-CN" dirty="0">
                <a:hlinkClick r:id="rId5"/>
              </a:rPr>
              <a:t>a</a:t>
            </a:r>
            <a:r>
              <a:rPr lang="zh-CN" altLang="en-US" dirty="0">
                <a:hlinkClick r:id="rId5"/>
              </a:rPr>
              <a:t>－</a:t>
            </a:r>
            <a:r>
              <a:rPr lang="en-US" altLang="zh-CN" dirty="0">
                <a:hlinkClick r:id="rId5"/>
              </a:rPr>
              <a:t>z</a:t>
            </a:r>
            <a:r>
              <a:rPr lang="zh-CN" altLang="en-US" dirty="0"/>
              <a:t>：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61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行或列遍历操作函数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 </a:t>
            </a:r>
            <a:r>
              <a:rPr lang="en-US" altLang="zh-CN" dirty="0"/>
              <a:t>1</a:t>
            </a:r>
            <a:r>
              <a:rPr lang="zh-CN" altLang="en-US" dirty="0"/>
              <a:t>：行  </a:t>
            </a:r>
            <a:r>
              <a:rPr lang="en-US" altLang="zh-CN" dirty="0"/>
              <a:t>2</a:t>
            </a:r>
            <a:r>
              <a:rPr lang="zh-CN" altLang="en-US" dirty="0"/>
              <a:t>：列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3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行或列遍历操作函数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 </a:t>
            </a:r>
            <a:r>
              <a:rPr lang="en-US" altLang="zh-CN" dirty="0"/>
              <a:t>1</a:t>
            </a:r>
            <a:r>
              <a:rPr lang="zh-CN" altLang="en-US" dirty="0"/>
              <a:t>：行  </a:t>
            </a:r>
            <a:r>
              <a:rPr lang="en-US" altLang="zh-CN" dirty="0"/>
              <a:t>2</a:t>
            </a:r>
            <a:r>
              <a:rPr lang="zh-CN" altLang="en-US" dirty="0"/>
              <a:t>：列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72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Byrow</a:t>
            </a:r>
            <a:r>
              <a:rPr lang="en-US" altLang="zh-CN" dirty="0"/>
              <a:t> </a:t>
            </a:r>
            <a:r>
              <a:rPr lang="zh-CN" altLang="en-US" dirty="0"/>
              <a:t>按行排序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31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每次引用变量名都必须键入一次</a:t>
            </a:r>
            <a:r>
              <a:rPr kumimoji="1"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patientdata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比较麻烦，可以使用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attach()</a:t>
            </a: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detach()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来简化代码。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15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CD2046DF-11B3-48C6-A3BF-82236C142D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631C79E-4E6C-43FC-B3EB-E36826E14A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 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is a language and environment for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statistical computing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CN" sz="16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graphics</a:t>
            </a: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zh-CN" altLang="en-US" sz="1200" b="1" i="1" dirty="0"/>
          </a:p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0" name="幻灯片编号占位符 3">
            <a:extLst>
              <a:ext uri="{FF2B5EF4-FFF2-40B4-BE49-F238E27FC236}">
                <a16:creationId xmlns:a16="http://schemas.microsoft.com/office/drawing/2014/main" id="{ABF2FF7F-1D60-4D49-AA29-4A34EA2704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1C4DEC48-28E7-49AF-A2FE-8B24E4434F8C}" type="slidenum">
              <a:rPr lang="zh-CN" altLang="en-US" smtClean="0"/>
              <a:pPr>
                <a:buFontTx/>
                <a:buNone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94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2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7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94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0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2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5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15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70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3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noProof="1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1991</a:t>
            </a:r>
            <a:r>
              <a:rPr lang="zh-CN" altLang="en-US" sz="1200" noProof="1">
                <a:solidFill>
                  <a:srgbClr val="FF0000"/>
                </a:solidFill>
                <a:cs typeface="Times New Roman" panose="02020603050405020304" pitchFamily="18" charset="0"/>
                <a:sym typeface="+mn-ea"/>
              </a:rPr>
              <a:t>年</a:t>
            </a:r>
            <a:r>
              <a:rPr lang="zh-CN" altLang="en-US" sz="1200" noProof="1">
                <a:cs typeface="Times New Roman" panose="02020603050405020304" pitchFamily="18" charset="0"/>
                <a:sym typeface="+mn-ea"/>
              </a:rPr>
              <a:t>，由</a:t>
            </a:r>
            <a:r>
              <a:rPr lang="en-US" altLang="zh-CN" sz="1200" noProof="1"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1200" noProof="1">
                <a:cs typeface="Times New Roman" panose="02020603050405020304" pitchFamily="18" charset="0"/>
                <a:sym typeface="+mn-ea"/>
              </a:rPr>
              <a:t>语言发展而来，最初是由新西兰奥克兰大学统计系的</a:t>
            </a:r>
            <a:r>
              <a:rPr lang="en-US" altLang="zh-CN" sz="1200" b="1" noProof="1"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1200" noProof="1">
                <a:cs typeface="Times New Roman" panose="02020603050405020304" pitchFamily="18" charset="0"/>
                <a:sym typeface="+mn-ea"/>
              </a:rPr>
              <a:t>oss Ihaka</a:t>
            </a:r>
            <a:r>
              <a:rPr lang="zh-CN" altLang="en-US" sz="1200" noProof="1"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200" b="1" noProof="1"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1200" noProof="1">
                <a:cs typeface="Times New Roman" panose="02020603050405020304" pitchFamily="18" charset="0"/>
                <a:sym typeface="+mn-ea"/>
              </a:rPr>
              <a:t>obert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93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61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35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496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606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高级绘图函数：创建一个新的图形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低级绘图函数：在现有的图形上添加元素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05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高级绘图函数：创建一个新的图形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低级绘图函数：在现有的图形上添加元素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588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https://www.jianshu.com/p/5b69c84f2bf6</a:t>
            </a:r>
            <a:r>
              <a:rPr lang="en-GB" altLang="zh-CN" dirty="0"/>
              <a:t> </a:t>
            </a:r>
            <a:r>
              <a:rPr lang="zh-CN" altLang="en-US" dirty="0"/>
              <a:t>可参考该网址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15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92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84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3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sessionInfo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88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20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48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56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92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7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50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行或列遍历操作函数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 </a:t>
            </a:r>
            <a:r>
              <a:rPr lang="en-US" altLang="zh-CN" dirty="0"/>
              <a:t>1</a:t>
            </a:r>
            <a:r>
              <a:rPr lang="zh-CN" altLang="en-US" dirty="0"/>
              <a:t>：行  </a:t>
            </a:r>
            <a:r>
              <a:rPr lang="en-US" altLang="zh-CN" dirty="0"/>
              <a:t>2</a:t>
            </a:r>
            <a:r>
              <a:rPr lang="zh-CN" altLang="en-US" dirty="0"/>
              <a:t>：列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9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6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674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5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534DB-B7B7-472B-A051-2D8B54818E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12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5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0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576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6CD70A1-BC95-486E-B4AB-B2DFC59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78BB2-5512-4B63-B27E-20EC866ED65D}" type="datetimeFigureOut">
              <a:rPr lang="zh-CN" altLang="en-US"/>
              <a:pPr>
                <a:defRPr/>
              </a:pPr>
              <a:t>2020/8/27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FC7AC64-665F-420A-A83C-9A3DD290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CB68992-2F7D-440D-B136-32C2D060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19263-49F3-47D2-BCB5-DA6572BD53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3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8517" y="613992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7ECD43C-C750-418B-A629-31A6E2027D8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7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93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9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3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3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CD43C-C750-418B-A629-31A6E202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6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0000000">
            <a:extLst>
              <a:ext uri="{FF2B5EF4-FFF2-40B4-BE49-F238E27FC236}">
                <a16:creationId xmlns:a16="http://schemas.microsoft.com/office/drawing/2014/main" id="{32B0DA20-11A6-4DB6-A877-D33CA31E254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3895"/>
            <a:ext cx="942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B1DF6491-25C2-45D3-AC5B-212378C3A7C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7" y="6125448"/>
            <a:ext cx="8008063" cy="44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54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ailto:yuqi.hao@oebiotech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ihui.name/cn/2012/09/equal-and-arro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cran.r-project.org/doc/contrib/Short-refcard.pdf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ww.oga-lab.net/RGM2/images.php?pageID=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conductor.org/" TargetMode="External"/><Relationship Id="rId5" Type="http://schemas.openxmlformats.org/officeDocument/2006/relationships/hyperlink" Target="http://cos.name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project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14la.com/other/rgb.htm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8830799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hyperlink" Target="https://mp.weixin.qq.com/s/pp7MQIbtyuHfhXi5BEJplA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422406"/>
            <a:ext cx="9144000" cy="411374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8ED3290-EF95-48AB-8680-85C813A69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19" y="2655827"/>
            <a:ext cx="6533150" cy="290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6000" b="1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语言基础培训</a:t>
            </a:r>
            <a:endParaRPr lang="en-US" altLang="zh-CN" sz="6000" b="1" dirty="0">
              <a:solidFill>
                <a:srgbClr val="1452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生物信息部 郝瑜琪</a:t>
            </a:r>
            <a:endParaRPr lang="en-US" altLang="zh-CN" sz="2400" dirty="0">
              <a:solidFill>
                <a:srgbClr val="1452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yuqi.hao@oebiotech.com</a:t>
            </a:r>
            <a:endParaRPr lang="en-US" altLang="zh-CN" sz="2000" dirty="0">
              <a:solidFill>
                <a:srgbClr val="1452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2020.08.27</a:t>
            </a:r>
            <a:endParaRPr lang="zh-CN" altLang="en-US" sz="2000" dirty="0">
              <a:solidFill>
                <a:srgbClr val="1452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3" y="1887968"/>
            <a:ext cx="2997396" cy="74677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00" y="443365"/>
            <a:ext cx="8974315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程序包的安装及加载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6E8E3-8011-4BA6-9207-9C8DAE8EF523}"/>
              </a:ext>
            </a:extLst>
          </p:cNvPr>
          <p:cNvSpPr txBox="1"/>
          <p:nvPr/>
        </p:nvSpPr>
        <p:spPr>
          <a:xfrm>
            <a:off x="25812" y="978585"/>
            <a:ext cx="488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Bioconductor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30E7D414-D9D0-4D30-81A7-B40277440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29" y="1519918"/>
            <a:ext cx="8717989" cy="4111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 3.5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版本以下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options(</a:t>
            </a:r>
            <a:r>
              <a:rPr lang="en-US" altLang="zh-CN" sz="1600" dirty="0" err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BioC_mirror</a:t>
            </a: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="http://mirrors.ustc.edu.cn/</a:t>
            </a:r>
            <a:r>
              <a:rPr lang="en-US" altLang="zh-CN" sz="1600" dirty="0" err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bioc</a:t>
            </a: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/",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            repos=structure(c(CRAN="http://mirrors.tuna.tsinghua.edu.cn/CRAN/")))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source("http://www.bioconductor.org/biocLite.R")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biocLite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("")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 3.5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版本以上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if (!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requireNamespace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("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BiocManager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", quietly = TRUE))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install.packages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("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BiocManager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options(</a:t>
            </a:r>
            <a:r>
              <a:rPr lang="en-US" altLang="zh-CN" sz="1600" dirty="0" err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BioC_mirror</a:t>
            </a: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=‘https://mirrors.tuna.tsinghua.edu.cn/</a:t>
            </a:r>
            <a:r>
              <a:rPr lang="en-US" altLang="zh-CN" sz="1600" dirty="0" err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bioconductor</a:t>
            </a:r>
            <a:r>
              <a:rPr lang="en-US" altLang="zh-CN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’)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BiocManager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::install(“ROC", version = "3.8") # Update all/some/none? [a/s/n]: n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设置镜像可大大提高下载速度！！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0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00" y="443365"/>
            <a:ext cx="8974315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程序包的安装及加载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66E8E3-8011-4BA6-9207-9C8DAE8EF523}"/>
              </a:ext>
            </a:extLst>
          </p:cNvPr>
          <p:cNvSpPr txBox="1"/>
          <p:nvPr/>
        </p:nvSpPr>
        <p:spPr>
          <a:xfrm>
            <a:off x="25812" y="978585"/>
            <a:ext cx="488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Bioconductor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7B39CD-1E8D-4605-989B-98A69C744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"/>
          <a:stretch/>
        </p:blipFill>
        <p:spPr>
          <a:xfrm>
            <a:off x="408517" y="3823697"/>
            <a:ext cx="3171038" cy="185396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CEBEB379-7651-47F5-B64E-43D82D602CB0}"/>
              </a:ext>
            </a:extLst>
          </p:cNvPr>
          <p:cNvSpPr/>
          <p:nvPr/>
        </p:nvSpPr>
        <p:spPr>
          <a:xfrm>
            <a:off x="3692838" y="4679373"/>
            <a:ext cx="436228" cy="142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9038DE-94F6-4AFA-96BE-2C8586602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"/>
          <a:stretch/>
        </p:blipFill>
        <p:spPr>
          <a:xfrm>
            <a:off x="4427152" y="3429000"/>
            <a:ext cx="4081244" cy="23774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EE9F81-71FB-43E5-8902-01D0B83F9CD6}"/>
              </a:ext>
            </a:extLst>
          </p:cNvPr>
          <p:cNvSpPr txBox="1"/>
          <p:nvPr/>
        </p:nvSpPr>
        <p:spPr>
          <a:xfrm>
            <a:off x="4278109" y="4962806"/>
            <a:ext cx="4379330" cy="4687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Rectangle 35">
            <a:extLst>
              <a:ext uri="{FF2B5EF4-FFF2-40B4-BE49-F238E27FC236}">
                <a16:creationId xmlns:a16="http://schemas.microsoft.com/office/drawing/2014/main" id="{E2949D15-261F-4504-B6E8-36FB18C55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87" y="1426413"/>
            <a:ext cx="8717989" cy="17724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R-3.6.1\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Rprofile.site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永久更改镜像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local({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r =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getOption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('repos')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options(repos = r,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BioC_mirror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='https://mirrors.tuna.tsinghua.edu.cn/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bioconductor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')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722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00" y="443365"/>
            <a:ext cx="8974315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程序包的安装及加载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526AEC-389B-4FEB-9629-18F68CA15A0F}"/>
              </a:ext>
            </a:extLst>
          </p:cNvPr>
          <p:cNvSpPr txBox="1"/>
          <p:nvPr/>
        </p:nvSpPr>
        <p:spPr>
          <a:xfrm>
            <a:off x="184558" y="943476"/>
            <a:ext cx="822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）非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Bioconductor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B0971209-E207-47A7-9FFD-FD21C047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58" y="1405141"/>
            <a:ext cx="8598715" cy="2972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设置安装镜像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options(repos=structure(c(CRAN="https://mirrors.tuna.tsinghua.edu.cn/CRAN/"))) 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程序包的安装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install.packages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(“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tidyr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程序包的加载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library (“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tidyr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1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00" y="443365"/>
            <a:ext cx="8974315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程序包的安装及加载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526AEC-389B-4FEB-9629-18F68CA15A0F}"/>
              </a:ext>
            </a:extLst>
          </p:cNvPr>
          <p:cNvSpPr txBox="1"/>
          <p:nvPr/>
        </p:nvSpPr>
        <p:spPr>
          <a:xfrm>
            <a:off x="262882" y="1118412"/>
            <a:ext cx="8223018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1751B-1E5D-4B1E-BE4A-E4939AA32312}"/>
              </a:ext>
            </a:extLst>
          </p:cNvPr>
          <p:cNvSpPr/>
          <p:nvPr/>
        </p:nvSpPr>
        <p:spPr>
          <a:xfrm>
            <a:off x="348143" y="1771823"/>
            <a:ext cx="804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F4436EA4-3E8E-4574-A37A-F257FADA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2" y="1771823"/>
            <a:ext cx="897431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if(!require(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devtools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install.packages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devtools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if(!require(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ggcor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devtools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install_github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houyunhuang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ggcor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6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00" y="443365"/>
            <a:ext cx="8974315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程序包的安装及加载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526AEC-389B-4FEB-9629-18F68CA15A0F}"/>
              </a:ext>
            </a:extLst>
          </p:cNvPr>
          <p:cNvSpPr txBox="1"/>
          <p:nvPr/>
        </p:nvSpPr>
        <p:spPr>
          <a:xfrm>
            <a:off x="262882" y="1118412"/>
            <a:ext cx="822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构建包：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6CE809-F444-45A8-BE9D-3D1CCB4C5B24}"/>
              </a:ext>
            </a:extLst>
          </p:cNvPr>
          <p:cNvSpPr/>
          <p:nvPr/>
        </p:nvSpPr>
        <p:spPr>
          <a:xfrm>
            <a:off x="482367" y="1767386"/>
            <a:ext cx="7059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C9146564-8735-4255-BC32-376B56DE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5" y="1727988"/>
            <a:ext cx="8974315" cy="1495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环境是基于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构建，可以采用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来安装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install -c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bioconda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pheatmap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install -c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bioconda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bioconductor-ComplexHeatmap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1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021D70A-9794-4DF5-AF96-FCDA314A9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F6C0EF-1FAF-4516-8010-E2D706CC5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62104" b="68217"/>
          <a:stretch/>
        </p:blipFill>
        <p:spPr>
          <a:xfrm>
            <a:off x="1060969" y="1608170"/>
            <a:ext cx="6963706" cy="3285377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79F4862F-A631-47C9-93CD-55AEFC9F91DC}"/>
              </a:ext>
            </a:extLst>
          </p:cNvPr>
          <p:cNvSpPr/>
          <p:nvPr/>
        </p:nvSpPr>
        <p:spPr>
          <a:xfrm>
            <a:off x="4758762" y="4250452"/>
            <a:ext cx="2017777" cy="441036"/>
          </a:xfrm>
          <a:prstGeom prst="ellipse">
            <a:avLst/>
          </a:prstGeom>
          <a:noFill/>
          <a:ln w="28575">
            <a:solidFill>
              <a:srgbClr val="C0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815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021D70A-9794-4DF5-AF96-FCDA314A9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70A17A-8ADE-4DD6-93F3-EBFA5F5F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25" y="1721496"/>
            <a:ext cx="4487342" cy="44184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270DC3-920D-4E19-BA76-43B7AEDF3FEC}"/>
              </a:ext>
            </a:extLst>
          </p:cNvPr>
          <p:cNvSpPr/>
          <p:nvPr/>
        </p:nvSpPr>
        <p:spPr>
          <a:xfrm>
            <a:off x="439150" y="1171705"/>
            <a:ext cx="82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如有安装多个版本的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，可以选取对应的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136799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021D70A-9794-4DF5-AF96-FCDA314A9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270DC3-920D-4E19-BA76-43B7AEDF3FEC}"/>
              </a:ext>
            </a:extLst>
          </p:cNvPr>
          <p:cNvSpPr/>
          <p:nvPr/>
        </p:nvSpPr>
        <p:spPr>
          <a:xfrm>
            <a:off x="439150" y="1171705"/>
            <a:ext cx="82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Appearance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设置背景色、代码字体、字体大小等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E11A36-24F9-4784-BB11-458813D1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60" y="1545711"/>
            <a:ext cx="4649945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021D70A-9794-4DF5-AF96-FCDA314A9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270DC3-920D-4E19-BA76-43B7AEDF3FEC}"/>
              </a:ext>
            </a:extLst>
          </p:cNvPr>
          <p:cNvSpPr/>
          <p:nvPr/>
        </p:nvSpPr>
        <p:spPr>
          <a:xfrm>
            <a:off x="439150" y="1171705"/>
            <a:ext cx="82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Packages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镜像下载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包时，所选取的镜像下载网址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4DB75-E9A2-4FF5-8AAD-E2435078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71" y="1706816"/>
            <a:ext cx="4479123" cy="44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2021D70A-9794-4DF5-AF96-FCDA314A9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界面介绍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21CC43-BDA1-48CA-B2F8-57708906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541"/>
            <a:ext cx="9144000" cy="48975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1C624C-0547-407D-85BE-018484101D89}"/>
              </a:ext>
            </a:extLst>
          </p:cNvPr>
          <p:cNvSpPr txBox="1"/>
          <p:nvPr/>
        </p:nvSpPr>
        <p:spPr>
          <a:xfrm>
            <a:off x="2883878" y="2069606"/>
            <a:ext cx="269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：文本编辑区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D12CE-3C0B-458E-9D69-B9271216A1E6}"/>
              </a:ext>
            </a:extLst>
          </p:cNvPr>
          <p:cNvSpPr txBox="1"/>
          <p:nvPr/>
        </p:nvSpPr>
        <p:spPr>
          <a:xfrm>
            <a:off x="2883878" y="4341971"/>
            <a:ext cx="269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：代码控制台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3859A7-E917-4759-87FB-709991C97047}"/>
              </a:ext>
            </a:extLst>
          </p:cNvPr>
          <p:cNvSpPr txBox="1"/>
          <p:nvPr/>
        </p:nvSpPr>
        <p:spPr>
          <a:xfrm>
            <a:off x="6725707" y="1415904"/>
            <a:ext cx="269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：变量信息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0F9D24-C616-4002-A619-AFFD277C3919}"/>
              </a:ext>
            </a:extLst>
          </p:cNvPr>
          <p:cNvSpPr txBox="1"/>
          <p:nvPr/>
        </p:nvSpPr>
        <p:spPr>
          <a:xfrm>
            <a:off x="6466124" y="3420035"/>
            <a:ext cx="233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：图形、帮助信息等显示区域</a:t>
            </a:r>
          </a:p>
        </p:txBody>
      </p:sp>
    </p:spTree>
    <p:extLst>
      <p:ext uri="{BB962C8B-B14F-4D97-AF65-F5344CB8AC3E}">
        <p14:creationId xmlns:p14="http://schemas.microsoft.com/office/powerpoint/2010/main" val="30264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2E097E-B118-4813-AA48-C30802573D7C}"/>
              </a:ext>
            </a:extLst>
          </p:cNvPr>
          <p:cNvSpPr txBox="1">
            <a:spLocks/>
          </p:cNvSpPr>
          <p:nvPr/>
        </p:nvSpPr>
        <p:spPr>
          <a:xfrm>
            <a:off x="679823" y="1161520"/>
            <a:ext cx="8182824" cy="5343525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720000"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以及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基础设置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常见数据结构及数据处理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五种常见数据结构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数据输入与输出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数据合并与重塑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基础绘图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常见图形函数及实例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程序设计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自定义函数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判断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循环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defRPr/>
            </a:pP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44F42ACB-6C6F-48F6-8A34-96F387730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内容大纲</a:t>
            </a:r>
          </a:p>
        </p:txBody>
      </p:sp>
    </p:spTree>
    <p:extLst>
      <p:ext uri="{BB962C8B-B14F-4D97-AF65-F5344CB8AC3E}">
        <p14:creationId xmlns:p14="http://schemas.microsoft.com/office/powerpoint/2010/main" val="22602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F39D83-8EC2-4A65-BEB4-98CC9A9C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1" y="2542572"/>
            <a:ext cx="7863397" cy="3643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F9FABA-345E-4FA8-9768-E2A5244A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394420"/>
            <a:ext cx="5258065" cy="6119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D96432-E954-40C4-9BE6-7F2C19A62355}"/>
              </a:ext>
            </a:extLst>
          </p:cNvPr>
          <p:cNvSpPr/>
          <p:nvPr/>
        </p:nvSpPr>
        <p:spPr>
          <a:xfrm>
            <a:off x="685799" y="1016428"/>
            <a:ext cx="82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：打开“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脚本输入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.html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CAB6A2-0CCA-4FB8-AD7D-066258CB327F}"/>
              </a:ext>
            </a:extLst>
          </p:cNvPr>
          <p:cNvSpPr/>
          <p:nvPr/>
        </p:nvSpPr>
        <p:spPr>
          <a:xfrm>
            <a:off x="685799" y="2173240"/>
            <a:ext cx="8265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：将脚本统一粘贴到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的“文本编辑区”（左上角框）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314E1BE8-C6FD-4527-A3C1-C7F8EEBF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47" y="428598"/>
            <a:ext cx="7402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界面介绍</a:t>
            </a:r>
          </a:p>
        </p:txBody>
      </p:sp>
    </p:spTree>
    <p:extLst>
      <p:ext uri="{BB962C8B-B14F-4D97-AF65-F5344CB8AC3E}">
        <p14:creationId xmlns:p14="http://schemas.microsoft.com/office/powerpoint/2010/main" val="398192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–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常见快捷方式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B4657A5-0B4B-4550-B108-CFCB475EC1A0}"/>
              </a:ext>
            </a:extLst>
          </p:cNvPr>
          <p:cNvSpPr txBox="1"/>
          <p:nvPr/>
        </p:nvSpPr>
        <p:spPr>
          <a:xfrm>
            <a:off x="408517" y="979707"/>
            <a:ext cx="7639020" cy="489858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TAB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键</a:t>
            </a:r>
            <a:r>
              <a:rPr kumimoji="0" lang="zh-CN" altLang="en-US" sz="1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自动补全（比如对于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中储存变量，如果变量名字较长，不用完整输入，可以采取变量补全的方式）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键盘中的向上、向下箭头：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重复之前的命令行输入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清空控制台   </a:t>
            </a:r>
            <a:r>
              <a:rPr kumimoji="0"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Ctrl+L</a:t>
            </a:r>
            <a:r>
              <a:rPr kumimoji="0"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Command+L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将光标定位到行首    </a:t>
            </a:r>
            <a:r>
              <a:rPr kumimoji="0"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Home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Command+Left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GB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将光标定位到行末    </a:t>
            </a:r>
            <a:r>
              <a:rPr kumimoji="0" lang="en-GB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GB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Command+Right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中断当前命令的执行   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Esc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Esc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赋值符 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&lt;-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 + —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Option+-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将光标定位到代码控制台：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Ctrl+2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Ctrl+2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  <a:buFont typeface="+mj-lt"/>
              <a:buAutoNum type="arabicPeriod"/>
              <a:defRPr/>
            </a:pP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将光标定位到文本编辑区：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Ctrl+1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0"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Ctrl+1 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0"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1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–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设置工作目录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9D1D29-D18B-446A-9345-0E7152048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52082"/>
            <a:ext cx="850423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rgbClr val="404041"/>
              </a:solidFill>
              <a:latin typeface="方正中倩简体" pitchFamily="1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282039A2-AF81-4BC5-94C2-C04862B6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198" y="4326692"/>
            <a:ext cx="5834062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L="457200" indent="-457200"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getwd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marL="457200" indent="-457200"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setwd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("D:/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MyRProject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")</a:t>
            </a:r>
          </a:p>
          <a:p>
            <a:pPr marL="457200" indent="-457200"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getwd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marL="457200" indent="-457200"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dir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#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查看当前目录下所有文件名称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B4657A5-0B4B-4550-B108-CFCB475EC1A0}"/>
              </a:ext>
            </a:extLst>
          </p:cNvPr>
          <p:cNvSpPr txBox="1"/>
          <p:nvPr/>
        </p:nvSpPr>
        <p:spPr>
          <a:xfrm>
            <a:off x="408517" y="2029875"/>
            <a:ext cx="8343597" cy="212090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kumimoji="0" lang="en-US" altLang="zh-CN" sz="18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盘新建一个文件夹，命名为：</a:t>
            </a:r>
            <a:r>
              <a:rPr kumimoji="0" lang="en-US" altLang="zh-CN" sz="1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MyRProject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电脑可选择在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Download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文件夹下新建</a:t>
            </a:r>
            <a:r>
              <a:rPr kumimoji="0" lang="en-US" altLang="zh-CN" sz="1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MyRProject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kumimoji="0" lang="zh-CN" altLang="en-US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路径中不能有中文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kumimoji="0" lang="en-US" altLang="zh-CN" sz="1800" dirty="0" err="1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中输入命令 </a:t>
            </a:r>
            <a:r>
              <a:rPr kumimoji="0" lang="en-US" altLang="zh-CN" sz="1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getwd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改变工作目录到新建的文件夹，输入命令： </a:t>
            </a:r>
            <a:r>
              <a:rPr kumimoji="0" lang="en-US" altLang="zh-CN" sz="1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setwd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pt-BR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D:/MyRProject</a:t>
            </a:r>
            <a:r>
              <a:rPr lang="pt-BR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")</a:t>
            </a:r>
            <a:endParaRPr kumimoji="0" lang="en-US" altLang="zh-CN" sz="1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运行</a:t>
            </a:r>
            <a:r>
              <a:rPr kumimoji="0" lang="en-US" altLang="zh-CN" sz="1800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getwd</a:t>
            </a:r>
            <a:r>
              <a:rPr kumimoji="0" lang="en-US" altLang="zh-CN" sz="1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0"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查看当前工作目录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1BE2C8F-B2BE-499E-A7B3-3163DC5C5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7" y="700064"/>
            <a:ext cx="8974315" cy="80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                                              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）命令行设置</a:t>
            </a:r>
          </a:p>
        </p:txBody>
      </p:sp>
    </p:spTree>
    <p:extLst>
      <p:ext uri="{BB962C8B-B14F-4D97-AF65-F5344CB8AC3E}">
        <p14:creationId xmlns:p14="http://schemas.microsoft.com/office/powerpoint/2010/main" val="21195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–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设置工作目录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9D1D29-D18B-446A-9345-0E7152048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52082"/>
            <a:ext cx="850423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rgbClr val="404041"/>
              </a:solidFill>
              <a:latin typeface="方正中倩简体" pitchFamily="1" charset="-122"/>
              <a:ea typeface="微软雅黑" panose="020B0503020204020204" pitchFamily="34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1BE2C8F-B2BE-499E-A7B3-3163DC5C5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7" y="700064"/>
            <a:ext cx="8974315" cy="80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                                              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）菜单栏设置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7B0161-DEF6-4534-B2E7-73B0DF213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2" b="4162"/>
          <a:stretch/>
        </p:blipFill>
        <p:spPr>
          <a:xfrm>
            <a:off x="408517" y="1790803"/>
            <a:ext cx="7649643" cy="34675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41A23B-7CE6-42BD-9578-B6B2800E7D7E}"/>
              </a:ext>
            </a:extLst>
          </p:cNvPr>
          <p:cNvSpPr txBox="1"/>
          <p:nvPr/>
        </p:nvSpPr>
        <p:spPr>
          <a:xfrm>
            <a:off x="1816709" y="5514487"/>
            <a:ext cx="483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Shift+H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快捷键 可直接选择工作路径</a:t>
            </a:r>
          </a:p>
        </p:txBody>
      </p:sp>
    </p:spTree>
    <p:extLst>
      <p:ext uri="{BB962C8B-B14F-4D97-AF65-F5344CB8AC3E}">
        <p14:creationId xmlns:p14="http://schemas.microsoft.com/office/powerpoint/2010/main" val="31731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–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设置工作目录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79D1D29-D18B-446A-9345-0E7152048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52082"/>
            <a:ext cx="850423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rgbClr val="404041"/>
              </a:solidFill>
              <a:latin typeface="方正中倩简体" pitchFamily="1" charset="-122"/>
              <a:ea typeface="微软雅黑" panose="020B0503020204020204" pitchFamily="34" charset="-122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1BE2C8F-B2BE-499E-A7B3-3163DC5C5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7" y="700064"/>
            <a:ext cx="8974315" cy="80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                                              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）菜单栏设置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7B0161-DEF6-4534-B2E7-73B0DF213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2" b="4162"/>
          <a:stretch/>
        </p:blipFill>
        <p:spPr>
          <a:xfrm>
            <a:off x="408517" y="1790803"/>
            <a:ext cx="7649643" cy="34675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41A23B-7CE6-42BD-9578-B6B2800E7D7E}"/>
              </a:ext>
            </a:extLst>
          </p:cNvPr>
          <p:cNvSpPr txBox="1"/>
          <p:nvPr/>
        </p:nvSpPr>
        <p:spPr>
          <a:xfrm>
            <a:off x="1816709" y="5514487"/>
            <a:ext cx="483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Ctrl +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Shift+H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快捷键 可直接选择工作路径</a:t>
            </a:r>
          </a:p>
        </p:txBody>
      </p:sp>
    </p:spTree>
    <p:extLst>
      <p:ext uri="{BB962C8B-B14F-4D97-AF65-F5344CB8AC3E}">
        <p14:creationId xmlns:p14="http://schemas.microsoft.com/office/powerpoint/2010/main" val="13220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符号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B92D639D-71D2-4BB5-B19B-1025D9CAD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07" y="1051196"/>
            <a:ext cx="4032250" cy="5262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lvl="1">
              <a:buSzPct val="100000"/>
              <a:buFont typeface="Wingdings" pitchFamily="2" charset="2"/>
              <a:buChar char="v"/>
              <a:defRPr/>
            </a:pP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符号</a:t>
            </a:r>
            <a:r>
              <a:rPr lang="en-US" altLang="zh-CN" sz="1600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命令或者运算提示符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续行符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SzPct val="100000"/>
              <a:buFont typeface="Wingdings" pitchFamily="2" charset="2"/>
              <a:buChar char="v"/>
              <a:defRPr/>
            </a:pP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算术运算</a:t>
            </a:r>
            <a:r>
              <a:rPr lang="en-US" altLang="zh-CN" sz="1600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加号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减号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乘号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srgbClr val="F5210B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除号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^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乘方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1">
              <a:buSzPct val="100000"/>
              <a:buFont typeface="Wingdings" pitchFamily="2" charset="2"/>
              <a:buChar char="v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赋值符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&lt;-</a:t>
            </a:r>
          </a:p>
          <a:p>
            <a:pPr>
              <a:defRPr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SzPct val="100000"/>
              <a:buFont typeface="Wingdings" pitchFamily="2" charset="2"/>
              <a:buChar char="v"/>
              <a:defRPr/>
            </a:pPr>
            <a:r>
              <a:rPr lang="en-US" altLang="zh-CN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求助符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SzPct val="100000"/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 或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help()</a:t>
            </a:r>
          </a:p>
          <a:p>
            <a:pPr lvl="1">
              <a:buSzPct val="100000"/>
              <a:defRPr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buSzPct val="100000"/>
              <a:buFont typeface="Wingdings" pitchFamily="2" charset="2"/>
              <a:buChar char="v"/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Inf  #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无穷大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        -Inf  #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负无穷</a:t>
            </a: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        NA #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缺失值</a:t>
            </a: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             NULL # </a:t>
            </a:r>
            <a:r>
              <a:rPr lang="zh-CN" altLang="en-US" sz="1600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空值</a:t>
            </a:r>
            <a:endParaRPr lang="en-US" altLang="zh-CN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17A3-2555-43CD-B25D-A48DFE41F91C}"/>
              </a:ext>
            </a:extLst>
          </p:cNvPr>
          <p:cNvSpPr txBox="1"/>
          <p:nvPr/>
        </p:nvSpPr>
        <p:spPr>
          <a:xfrm>
            <a:off x="4459682" y="1051895"/>
            <a:ext cx="4532462" cy="2169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 2+2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 5-3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 6*12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 36/6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 2^3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331C0-7882-49DA-9165-68B2C06E2C7E}"/>
              </a:ext>
            </a:extLst>
          </p:cNvPr>
          <p:cNvSpPr txBox="1"/>
          <p:nvPr/>
        </p:nvSpPr>
        <p:spPr>
          <a:xfrm>
            <a:off x="4458095" y="3373291"/>
            <a:ext cx="453404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赋值符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&gt; a &lt;- 3+2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    &gt;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E53BA-B626-4D9B-B9F8-C34A5A10D402}"/>
              </a:ext>
            </a:extLst>
          </p:cNvPr>
          <p:cNvSpPr txBox="1"/>
          <p:nvPr/>
        </p:nvSpPr>
        <p:spPr>
          <a:xfrm>
            <a:off x="4458095" y="4459728"/>
            <a:ext cx="4534049" cy="4589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求助：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？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boxplot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或者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help(boxplot)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D8C667-3D12-47D8-B219-99A505DBE03F}"/>
              </a:ext>
            </a:extLst>
          </p:cNvPr>
          <p:cNvSpPr/>
          <p:nvPr/>
        </p:nvSpPr>
        <p:spPr>
          <a:xfrm>
            <a:off x="6563947" y="3540827"/>
            <a:ext cx="2702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赋值时采用箭头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(&lt;-)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传参时使用等号（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BE064B-F334-4441-ABAA-3D4DFBCABA71}"/>
              </a:ext>
            </a:extLst>
          </p:cNvPr>
          <p:cNvSpPr/>
          <p:nvPr/>
        </p:nvSpPr>
        <p:spPr>
          <a:xfrm>
            <a:off x="151207" y="6527301"/>
            <a:ext cx="7495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>
                <a:hlinkClick r:id="rId3"/>
              </a:rPr>
              <a:t>https://yihui.name/cn/2012/09/equal-and-arrow/</a:t>
            </a:r>
            <a:r>
              <a:rPr lang="zh-CN" altLang="en-US" dirty="0"/>
              <a:t>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B2B3BFC-5EEC-46BB-8638-766C49E65689}"/>
              </a:ext>
            </a:extLst>
          </p:cNvPr>
          <p:cNvSpPr txBox="1"/>
          <p:nvPr/>
        </p:nvSpPr>
        <p:spPr>
          <a:xfrm>
            <a:off x="4458094" y="5038297"/>
            <a:ext cx="4534049" cy="12913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其他：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NA是有坑没萝卜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NULL</a:t>
            </a:r>
            <a:r>
              <a:rPr lang="zh-CN" altLang="en-US" dirty="0"/>
              <a:t>是没坑没萝卜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数值类型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F4021EA-5DA1-44E4-8F6A-17ED3EC23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17" y="1491064"/>
            <a:ext cx="850423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数值类型：数值型、字符型、逻辑型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D12688B9-86E9-4EE7-AB61-70F8FB8BB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25486"/>
              </p:ext>
            </p:extLst>
          </p:nvPr>
        </p:nvGraphicFramePr>
        <p:xfrm>
          <a:off x="1186392" y="2454677"/>
          <a:ext cx="6840538" cy="1829090"/>
        </p:xfrm>
        <a:graphic>
          <a:graphicData uri="http://schemas.openxmlformats.org/drawingml/2006/table">
            <a:tbl>
              <a:tblPr/>
              <a:tblGrid>
                <a:gridCol w="1538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PatientID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Age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Diabetes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Status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Alive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1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25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Type1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Poor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34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Type2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Improved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3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69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Type1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Excellent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F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4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52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type1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Poor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T</a:t>
                      </a:r>
                    </a:p>
                  </a:txBody>
                  <a:tcPr marL="91437" marR="91437" marT="45749" marB="4574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35">
            <a:extLst>
              <a:ext uri="{FF2B5EF4-FFF2-40B4-BE49-F238E27FC236}">
                <a16:creationId xmlns:a16="http://schemas.microsoft.com/office/drawing/2014/main" id="{8AC12BFC-3DC3-4DAD-AC61-97EC1228E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482" y="4337452"/>
            <a:ext cx="128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</a:t>
            </a:r>
          </a:p>
        </p:txBody>
      </p:sp>
      <p:sp>
        <p:nvSpPr>
          <p:cNvPr id="7" name="Rectangle 35">
            <a:extLst>
              <a:ext uri="{FF2B5EF4-FFF2-40B4-BE49-F238E27FC236}">
                <a16:creationId xmlns:a16="http://schemas.microsoft.com/office/drawing/2014/main" id="{50C7C161-A0DE-4208-9A76-9202C572F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5" y="4337452"/>
            <a:ext cx="12652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宋体" panose="02010600030101010101" pitchFamily="2" charset="-122"/>
                <a:ea typeface="微软雅黑" panose="020B0503020204020204" pitchFamily="34" charset="-122"/>
              </a:rPr>
              <a:t>字符型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943F3E0B-95AB-48E4-8B75-4E726528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930" y="4337452"/>
            <a:ext cx="11239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宋体" panose="02010600030101010101" pitchFamily="2" charset="-122"/>
                <a:ea typeface="微软雅黑" panose="020B0503020204020204" pitchFamily="34" charset="-122"/>
              </a:rPr>
              <a:t>逻辑型</a:t>
            </a:r>
          </a:p>
        </p:txBody>
      </p:sp>
    </p:spTree>
    <p:extLst>
      <p:ext uri="{BB962C8B-B14F-4D97-AF65-F5344CB8AC3E}">
        <p14:creationId xmlns:p14="http://schemas.microsoft.com/office/powerpoint/2010/main" val="49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对象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7A777186-A7C2-47CA-98CA-DA298296B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71" y="908639"/>
            <a:ext cx="8414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代码都用于操作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中一切皆为对象</a:t>
            </a:r>
          </a:p>
        </p:txBody>
      </p:sp>
      <p:pic>
        <p:nvPicPr>
          <p:cNvPr id="5" name="Picture 2" descr="R logo">
            <a:extLst>
              <a:ext uri="{FF2B5EF4-FFF2-40B4-BE49-F238E27FC236}">
                <a16:creationId xmlns:a16="http://schemas.microsoft.com/office/drawing/2014/main" id="{57B26231-F8F5-4085-85B8-101039FDA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3" y="5472066"/>
            <a:ext cx="1440499" cy="11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4">
            <a:extLst>
              <a:ext uri="{FF2B5EF4-FFF2-40B4-BE49-F238E27FC236}">
                <a16:creationId xmlns:a16="http://schemas.microsoft.com/office/drawing/2014/main" id="{CA9597E0-146A-4102-A853-5C51DF059827}"/>
              </a:ext>
            </a:extLst>
          </p:cNvPr>
          <p:cNvSpPr/>
          <p:nvPr/>
        </p:nvSpPr>
        <p:spPr>
          <a:xfrm rot="5400000">
            <a:off x="2059511" y="5345359"/>
            <a:ext cx="968722" cy="1222136"/>
          </a:xfrm>
          <a:prstGeom prst="wedgeRoundRectCallout">
            <a:avLst>
              <a:gd name="adj1" fmla="val -17687"/>
              <a:gd name="adj2" fmla="val 9242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kumimoji="1"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我有对象</a:t>
            </a:r>
            <a:endParaRPr kumimoji="1" lang="en-US" altLang="zh-CN" sz="20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BEAA79-6619-4B31-A844-05A100B6D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5257793"/>
            <a:ext cx="2291408" cy="157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F12A6A3E-DD72-47D9-A222-DA0D05D04258}"/>
              </a:ext>
            </a:extLst>
          </p:cNvPr>
          <p:cNvSpPr/>
          <p:nvPr/>
        </p:nvSpPr>
        <p:spPr>
          <a:xfrm>
            <a:off x="5119321" y="4058377"/>
            <a:ext cx="3305908" cy="1075170"/>
          </a:xfrm>
          <a:prstGeom prst="wedgeRoundRectCallout">
            <a:avLst>
              <a:gd name="adj1" fmla="val -3472"/>
              <a:gd name="adj2" fmla="val 1434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每天都在面对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编程，然鹅还是没有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5839190D-1B3D-4CF1-A395-4D023D3B6990}"/>
              </a:ext>
            </a:extLst>
          </p:cNvPr>
          <p:cNvSpPr txBox="1"/>
          <p:nvPr/>
        </p:nvSpPr>
        <p:spPr>
          <a:xfrm>
            <a:off x="272271" y="1408750"/>
            <a:ext cx="8343597" cy="2531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>
              <a:lnSpc>
                <a:spcPct val="150000"/>
              </a:lnSpc>
              <a:buAutoNum type="arabicPeriod"/>
              <a:defRPr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我们可以把整个R看成是一个储物室，它的内容是由内在不同的储物盒(对象)组成, 每个盒子有不同属性(attribute), 最重要的一种属性是它的类(class).</a:t>
            </a:r>
            <a:endParaRPr kumimoji="0"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kumimoji="0" lang="en-US" altLang="zh-CN" sz="1800" dirty="0">
                <a:latin typeface="微软雅黑" pitchFamily="34" charset="-122"/>
                <a:ea typeface="微软雅黑" pitchFamily="34" charset="-122"/>
              </a:rPr>
              <a:t>2.  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对象具有的基本的类有：</a:t>
            </a:r>
            <a:endParaRPr kumimoji="0"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18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数值（numeric）、逻辑（logical）、字符（character）、列表（list）。</a:t>
            </a:r>
          </a:p>
          <a:p>
            <a:pPr>
              <a:lnSpc>
                <a:spcPct val="150000"/>
              </a:lnSpc>
              <a:buAutoNum type="arabicPeriod" startAt="3"/>
            </a:pP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在此基础上构成了一些复合型的类：矩阵（matrix）、数组（array）、</a:t>
            </a:r>
            <a:endParaRPr kumimoji="0"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kumimoji="0" lang="en-US" altLang="zh-CN" sz="18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因子  （factor）、数据框（dataframe）</a:t>
            </a:r>
          </a:p>
        </p:txBody>
      </p:sp>
    </p:spTree>
    <p:extLst>
      <p:ext uri="{BB962C8B-B14F-4D97-AF65-F5344CB8AC3E}">
        <p14:creationId xmlns:p14="http://schemas.microsoft.com/office/powerpoint/2010/main" val="301418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90956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- 6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种常见数据类型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CF3A64B-9204-4E9A-8122-8C5252EF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20" y="1198214"/>
            <a:ext cx="82099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运行时，所有变量、数据、函数以及结果都是以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的形式存入计算机的活动内存中的，并冠以相应的变量名。在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中进行的所有操作都是针对存储在活动内存中的对象。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623F6BA-5E89-4978-99E2-9DA83B8F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17" y="2422572"/>
            <a:ext cx="234712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+mj-lt"/>
              <a:buAutoNum type="alphaL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</a:p>
        </p:txBody>
      </p:sp>
    </p:spTree>
    <p:extLst>
      <p:ext uri="{BB962C8B-B14F-4D97-AF65-F5344CB8AC3E}">
        <p14:creationId xmlns:p14="http://schemas.microsoft.com/office/powerpoint/2010/main" val="2693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25567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）向量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A3F275B-CEC2-4D62-8198-C873699280E8}"/>
              </a:ext>
            </a:extLst>
          </p:cNvPr>
          <p:cNvSpPr txBox="1">
            <a:spLocks/>
          </p:cNvSpPr>
          <p:nvPr/>
        </p:nvSpPr>
        <p:spPr bwMode="auto">
          <a:xfrm>
            <a:off x="391293" y="1240996"/>
            <a:ext cx="7908169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向量是用于存储数值型、字符型、逻辑型数据的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数组。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执行组合功能的函数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c()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可用来创建向量：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9FDBE-C6A7-428B-8BF0-69EDFD56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780" y="5083537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00B050"/>
              </a:buClr>
            </a:pPr>
            <a:r>
              <a:rPr lang="zh-CN" altLang="en-US" sz="2400" b="1" dirty="0">
                <a:solidFill>
                  <a:srgbClr val="C00000"/>
                </a:solidFill>
                <a:ea typeface="微软雅黑" panose="020B0503020204020204" pitchFamily="34" charset="-122"/>
              </a:rPr>
              <a:t>同一向量中不可混杂不同模式的数据！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3C7779-335E-4540-B586-A84ABC0B8E48}"/>
              </a:ext>
            </a:extLst>
          </p:cNvPr>
          <p:cNvSpPr/>
          <p:nvPr/>
        </p:nvSpPr>
        <p:spPr>
          <a:xfrm>
            <a:off x="396725" y="2585737"/>
            <a:ext cx="454085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a&lt;-c(1,2,3,4,5,6,7,8,9,10)     #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等价于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a&lt;-c(1:10)</a:t>
            </a:r>
          </a:p>
          <a:p>
            <a:pPr>
              <a:buClr>
                <a:srgbClr val="00B050"/>
              </a:buClr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b&lt;-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c(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one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two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three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 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c&lt;-c(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pt-BR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d&lt;-c(1,2,3,</a:t>
            </a:r>
            <a:r>
              <a:rPr lang="pt-BR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"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three</a:t>
            </a:r>
            <a:r>
              <a:rPr lang="pt-BR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pt-BR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hello</a:t>
            </a:r>
            <a:r>
              <a:rPr lang="pt-BR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letters  # a-z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LETTERS  # A-Z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E50F04-4946-44CF-A866-82C2898E415C}"/>
              </a:ext>
            </a:extLst>
          </p:cNvPr>
          <p:cNvSpPr/>
          <p:nvPr/>
        </p:nvSpPr>
        <p:spPr>
          <a:xfrm>
            <a:off x="5004707" y="2585737"/>
            <a:ext cx="363687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e&lt;-c(1,7,8,2,5,6)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e[3]    #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第三个值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e[-2]    #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除第二个值以外的其他值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e[-2:-4]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e[c(2,5,3)]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e[e&lt;3]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which(e==8) 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返回的是？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0E2D71-2A0A-41D7-B25F-5CC05BDEAA34}"/>
              </a:ext>
            </a:extLst>
          </p:cNvPr>
          <p:cNvSpPr/>
          <p:nvPr/>
        </p:nvSpPr>
        <p:spPr>
          <a:xfrm>
            <a:off x="408516" y="2078998"/>
            <a:ext cx="823306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向量创建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– c()</a:t>
            </a:r>
          </a:p>
        </p:txBody>
      </p:sp>
    </p:spTree>
    <p:extLst>
      <p:ext uri="{BB962C8B-B14F-4D97-AF65-F5344CB8AC3E}">
        <p14:creationId xmlns:p14="http://schemas.microsoft.com/office/powerpoint/2010/main" val="8723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矩形 10">
            <a:extLst>
              <a:ext uri="{FF2B5EF4-FFF2-40B4-BE49-F238E27FC236}">
                <a16:creationId xmlns:a16="http://schemas.microsoft.com/office/drawing/2014/main" id="{EBD01039-9737-46AF-BAA6-6DD417291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16" y="4172520"/>
            <a:ext cx="9018984" cy="170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is a  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free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software environment for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7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statistical computing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graphics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zh-CN" altLang="en-US" sz="2400" b="1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EA923C-0C5F-4A4E-A1FE-01C4EB43DAFF}"/>
              </a:ext>
            </a:extLst>
          </p:cNvPr>
          <p:cNvSpPr/>
          <p:nvPr/>
        </p:nvSpPr>
        <p:spPr>
          <a:xfrm>
            <a:off x="896518" y="407849"/>
            <a:ext cx="3737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defRPr/>
            </a:pP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What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de-DE" altLang="zh-CN" sz="4000" b="1" dirty="0"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de-DE" altLang="zh-CN" sz="4000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FB3450-750C-4097-9427-E65958D9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35" y="1077436"/>
            <a:ext cx="5568744" cy="32160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431E3A-E190-45EC-847E-596CB0E5212D}"/>
              </a:ext>
            </a:extLst>
          </p:cNvPr>
          <p:cNvSpPr txBox="1"/>
          <p:nvPr/>
        </p:nvSpPr>
        <p:spPr>
          <a:xfrm>
            <a:off x="3229484" y="2685480"/>
            <a:ext cx="5461509" cy="6463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878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）向量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AC2B39-EA7F-4190-93C5-F00B2AE8878B}"/>
              </a:ext>
            </a:extLst>
          </p:cNvPr>
          <p:cNvSpPr/>
          <p:nvPr/>
        </p:nvSpPr>
        <p:spPr>
          <a:xfrm>
            <a:off x="3913431" y="1221936"/>
            <a:ext cx="343079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seq()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等间隔函数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seq(from=4, to=10, by=2)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seq(from=0, to=2, length=5)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89034A-94B3-4BD7-BCDB-6EBB138FE423}"/>
              </a:ext>
            </a:extLst>
          </p:cNvPr>
          <p:cNvSpPr/>
          <p:nvPr/>
        </p:nvSpPr>
        <p:spPr>
          <a:xfrm>
            <a:off x="3923476" y="2572847"/>
            <a:ext cx="343079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rep()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重复函数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rep(1,times=5)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rep(c(1,2),times=3)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B764B2-3614-48EF-88D0-42B8D3D4E520}"/>
              </a:ext>
            </a:extLst>
          </p:cNvPr>
          <p:cNvSpPr/>
          <p:nvPr/>
        </p:nvSpPr>
        <p:spPr>
          <a:xfrm>
            <a:off x="137923" y="1198825"/>
            <a:ext cx="3644881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set.seed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(250)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 =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runif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(3, min=0, max=100)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floor(a)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ceiling(a)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round(a,4)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sum(a)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mean(a)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max(a)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min(a)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sort(a)</a:t>
            </a:r>
          </a:p>
          <a:p>
            <a:pPr>
              <a:buClr>
                <a:srgbClr val="00B050"/>
              </a:buCl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b&lt;-c("1","a","2","b")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sort(b)     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 ASCII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码排序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CCF554-57B5-4F7B-8740-152DB0EE22D4}"/>
              </a:ext>
            </a:extLst>
          </p:cNvPr>
          <p:cNvSpPr/>
          <p:nvPr/>
        </p:nvSpPr>
        <p:spPr>
          <a:xfrm>
            <a:off x="3936283" y="3923758"/>
            <a:ext cx="5069794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set.seed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保证随机生成的随机数前后一致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runif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均匀分布随机数 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rnorm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正态分布随机数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-US" altLang="zh-CN" sz="1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rnorm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(10, mean=20, </a:t>
            </a:r>
            <a:r>
              <a:rPr lang="en-US" altLang="zh-CN" sz="1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sd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=1)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rbinom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二项分布随机数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rexp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指数分布随机数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8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E24DA6-B5EC-4731-AEC2-E56F32219FA5}"/>
              </a:ext>
            </a:extLst>
          </p:cNvPr>
          <p:cNvSpPr/>
          <p:nvPr/>
        </p:nvSpPr>
        <p:spPr>
          <a:xfrm>
            <a:off x="142840" y="1076218"/>
            <a:ext cx="81941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%in%: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判断前面一个向量内的元素是否在后面一个向量中，返回布尔值。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4FD6EF7A-2536-4E52-B1CB-B629638A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3" y="3274597"/>
            <a:ext cx="81842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！取反操作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7BDEDCFA-269F-487D-A12A-AA216C88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2" y="4344802"/>
            <a:ext cx="826347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提取两个向量的交和补集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F2C8187-147E-4E62-A92A-D972BAB62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878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）向量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88379A-CEFD-4323-8B34-63275B10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5" y="1701544"/>
            <a:ext cx="5591175" cy="7524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CFCF5D-E8CF-446A-825D-292DF335E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118"/>
          <a:stretch/>
        </p:blipFill>
        <p:spPr>
          <a:xfrm>
            <a:off x="108174" y="2593426"/>
            <a:ext cx="8927651" cy="5463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87446C2-96BC-4D8D-BB98-EE6C9968F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51" b="51148"/>
          <a:stretch/>
        </p:blipFill>
        <p:spPr>
          <a:xfrm>
            <a:off x="108173" y="3738527"/>
            <a:ext cx="8927651" cy="5116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A27FBA-117F-43DE-84C4-D77CB4654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02" r="70390"/>
          <a:stretch/>
        </p:blipFill>
        <p:spPr>
          <a:xfrm>
            <a:off x="2599082" y="4820261"/>
            <a:ext cx="2580116" cy="5743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936D0B-C2EB-4AF5-A0B7-6F72957A0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20" r="77900" b="27192"/>
          <a:stretch/>
        </p:blipFill>
        <p:spPr>
          <a:xfrm>
            <a:off x="151595" y="4808732"/>
            <a:ext cx="2165477" cy="5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E24DA6-B5EC-4731-AEC2-E56F32219FA5}"/>
              </a:ext>
            </a:extLst>
          </p:cNvPr>
          <p:cNvSpPr/>
          <p:nvPr/>
        </p:nvSpPr>
        <p:spPr>
          <a:xfrm>
            <a:off x="142840" y="994642"/>
            <a:ext cx="819413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union: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判断两个向量并集。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4F2C8187-147E-4E62-A92A-D972BAB62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8783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1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）向量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05285E-4572-41BA-868C-83969096A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99" r="68705" b="505"/>
          <a:stretch/>
        </p:blipFill>
        <p:spPr>
          <a:xfrm>
            <a:off x="5034437" y="5447461"/>
            <a:ext cx="2733525" cy="6924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5FA966-DD46-4BA8-B16B-ED782D967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" b="80214"/>
          <a:stretch/>
        </p:blipFill>
        <p:spPr>
          <a:xfrm>
            <a:off x="142840" y="1441293"/>
            <a:ext cx="8734830" cy="6265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4719D3-E30A-4DD9-B50B-C8B172985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83" b="59821"/>
          <a:stretch/>
        </p:blipFill>
        <p:spPr>
          <a:xfrm>
            <a:off x="142840" y="2769767"/>
            <a:ext cx="8734830" cy="6924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12830B-79AC-4843-BA5B-FCFA3F33B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17" r="55890" b="40488"/>
          <a:stretch/>
        </p:blipFill>
        <p:spPr>
          <a:xfrm>
            <a:off x="5024761" y="3599950"/>
            <a:ext cx="3852909" cy="6924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BEEB69-884E-4FEC-BF88-B1660D1F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17" r="70840" b="21188"/>
          <a:stretch/>
        </p:blipFill>
        <p:spPr>
          <a:xfrm>
            <a:off x="5034437" y="4636754"/>
            <a:ext cx="2547094" cy="692458"/>
          </a:xfrm>
          <a:prstGeom prst="rect">
            <a:avLst/>
          </a:prstGeom>
        </p:spPr>
      </p:pic>
      <p:sp>
        <p:nvSpPr>
          <p:cNvPr id="23" name="Rectangle 35">
            <a:extLst>
              <a:ext uri="{FF2B5EF4-FFF2-40B4-BE49-F238E27FC236}">
                <a16:creationId xmlns:a16="http://schemas.microsoft.com/office/drawing/2014/main" id="{51D62481-9C6C-4338-A668-CC1C501C7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0" y="2258359"/>
            <a:ext cx="81842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union(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x,y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   #  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的并集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35">
            <a:extLst>
              <a:ext uri="{FF2B5EF4-FFF2-40B4-BE49-F238E27FC236}">
                <a16:creationId xmlns:a16="http://schemas.microsoft.com/office/drawing/2014/main" id="{9C79857C-5655-463F-8C76-17238C43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0" y="3698843"/>
            <a:ext cx="4765462" cy="50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intersect(x, y ) # 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的交集，以前一个为准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247635A8-2304-4478-A667-306D1C019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0" y="4621658"/>
            <a:ext cx="4765462" cy="50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setdiff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 x, y) # 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的差集（以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为准）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FCBBCE32-1259-48D1-8FE3-209AC313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0" y="5447461"/>
            <a:ext cx="4765462" cy="50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setequal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 x, y) #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是否相等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9799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）矩阵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9BE0FFE-C00D-4875-BD1C-871F973CB8FE}"/>
              </a:ext>
            </a:extLst>
          </p:cNvPr>
          <p:cNvSpPr txBox="1">
            <a:spLocks/>
          </p:cNvSpPr>
          <p:nvPr/>
        </p:nvSpPr>
        <p:spPr bwMode="auto">
          <a:xfrm>
            <a:off x="297580" y="1063237"/>
            <a:ext cx="8394244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矩阵是一个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数组，每个元素拥有</a:t>
            </a:r>
            <a:r>
              <a:rPr kumimoji="1"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相同模式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数值型、字符型、逻辑型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比如：基因表达量矩阵、微生物的丰度矩阵等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BC314B8A-9D14-46ED-A444-087C2241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579" y="4044917"/>
            <a:ext cx="8207790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 &lt;- matrix(1:20,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=5,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ncol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=4</a:t>
            </a:r>
            <a:r>
              <a:rPr lang="de-D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byrow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=T)</a:t>
            </a: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 &lt;- matrix(1:20,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=5,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ncol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=4</a:t>
            </a:r>
            <a:r>
              <a:rPr lang="de-D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byrow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=F)</a:t>
            </a: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 &lt;- matrix(1:20,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=5,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ncol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=4)     #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默认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byrow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D9A083-A043-4217-84CA-0A08D1D89275}"/>
              </a:ext>
            </a:extLst>
          </p:cNvPr>
          <p:cNvSpPr/>
          <p:nvPr/>
        </p:nvSpPr>
        <p:spPr>
          <a:xfrm>
            <a:off x="297580" y="2028845"/>
            <a:ext cx="820779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mymatrix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matrix(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vector,nrow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number_of_rows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ncol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number_of_columns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,byrow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logical_value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dimnames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list(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char_vector_rownames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char_vector_colnames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C0E6DB-A283-4BE2-862D-F76E6C41620D}"/>
              </a:ext>
            </a:extLst>
          </p:cNvPr>
          <p:cNvSpPr/>
          <p:nvPr/>
        </p:nvSpPr>
        <p:spPr>
          <a:xfrm>
            <a:off x="297579" y="3472630"/>
            <a:ext cx="82077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矩阵创建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matrix()</a:t>
            </a:r>
          </a:p>
        </p:txBody>
      </p:sp>
    </p:spTree>
    <p:extLst>
      <p:ext uri="{BB962C8B-B14F-4D97-AF65-F5344CB8AC3E}">
        <p14:creationId xmlns:p14="http://schemas.microsoft.com/office/powerpoint/2010/main" val="22361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10534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）矩阵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2AB0BD-A961-41AA-91A9-4219C32444E0}"/>
              </a:ext>
            </a:extLst>
          </p:cNvPr>
          <p:cNvSpPr/>
          <p:nvPr/>
        </p:nvSpPr>
        <p:spPr>
          <a:xfrm>
            <a:off x="408518" y="1214664"/>
            <a:ext cx="82776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矩阵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matrix()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引用及常用操作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0CB8EE17-1324-4008-A652-DEFAFA609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7" y="1673018"/>
            <a:ext cx="8277658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A[1,2]           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访问矩阵的第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行，第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A[1,]             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访问矩阵的第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行所有元素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A[,2]             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访问矩阵的第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列所有元素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返回的结果是一个向量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A[,1,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drop=F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]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访问矩阵的第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列所有元素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返回的结果仍是一个矩阵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A[c(1,2),c(2,3,4)]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访问矩阵中第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1,2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行、第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2,3,4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列所有元素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rownames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(A)&lt;-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c(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给定行名</a:t>
            </a:r>
            <a:endParaRPr lang="de-DE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colnames(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)&lt;-c(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给定列名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rownames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(B)&lt;-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c(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"c"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colnames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(B)&lt;-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c(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"o"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pt-BR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lang="mr-I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获取行数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ncol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获取列数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rownames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获取行名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colnames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获取列名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获取维度，即几行几列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		length()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获取总长度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1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10534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2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）矩阵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2AB0BD-A961-41AA-91A9-4219C32444E0}"/>
              </a:ext>
            </a:extLst>
          </p:cNvPr>
          <p:cNvSpPr/>
          <p:nvPr/>
        </p:nvSpPr>
        <p:spPr>
          <a:xfrm>
            <a:off x="408518" y="1214664"/>
            <a:ext cx="82776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矩阵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matrix()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引用及常用操作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0CB8EE17-1324-4008-A652-DEFAFA609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7" y="1673018"/>
            <a:ext cx="827765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cbind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按列合并 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cbind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(A,B)</a:t>
            </a: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rbind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按行合并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rbind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(A,B)</a:t>
            </a: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transform&lt;-</a:t>
            </a:r>
            <a:r>
              <a:rPr lang="de-D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t(A)    #t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表示矩阵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的转置</a:t>
            </a:r>
            <a:endParaRPr lang="de-DE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as.vector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(A)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将矩阵转化为向量</a:t>
            </a:r>
            <a:endParaRPr lang="de-DE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54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820249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）数据框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3CD646-57C1-46C0-863F-07B86C8A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5" r="66710"/>
          <a:stretch>
            <a:fillRect/>
          </a:stretch>
        </p:blipFill>
        <p:spPr bwMode="auto">
          <a:xfrm>
            <a:off x="6642352" y="378637"/>
            <a:ext cx="1688848" cy="150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8A11E58-6E51-45DE-8FB6-0B39AF64C761}"/>
              </a:ext>
            </a:extLst>
          </p:cNvPr>
          <p:cNvSpPr txBox="1">
            <a:spLocks/>
          </p:cNvSpPr>
          <p:nvPr/>
        </p:nvSpPr>
        <p:spPr bwMode="auto">
          <a:xfrm>
            <a:off x="531812" y="1130222"/>
            <a:ext cx="639116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数据框的每一行包含有同一样本的</a:t>
            </a:r>
            <a:r>
              <a: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不同观测值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比如样本的表型数据、病人的信息等：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8D8B7C5-E0A3-4DB5-A677-0E220B34BA23}"/>
              </a:ext>
            </a:extLst>
          </p:cNvPr>
          <p:cNvSpPr txBox="1">
            <a:spLocks/>
          </p:cNvSpPr>
          <p:nvPr/>
        </p:nvSpPr>
        <p:spPr bwMode="auto">
          <a:xfrm>
            <a:off x="531813" y="2329841"/>
            <a:ext cx="96631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D26081-116B-4EC1-89D5-0D419B28763D}"/>
              </a:ext>
            </a:extLst>
          </p:cNvPr>
          <p:cNvSpPr/>
          <p:nvPr/>
        </p:nvSpPr>
        <p:spPr>
          <a:xfrm>
            <a:off x="408517" y="2715127"/>
            <a:ext cx="7799386" cy="21209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patientID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c(1, 2, 3, 4)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age &lt;- c(25, 34, 28, 52)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diabetes &lt;- c("Type1", "Type2", "Type1", "Type1")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status &lt;- c("Poor", "Improved", "Excellent", "Poor")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patientID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age, diabetes, status)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9F9B81-454A-490C-8AB4-0E6F2DF5C396}"/>
              </a:ext>
            </a:extLst>
          </p:cNvPr>
          <p:cNvSpPr/>
          <p:nvPr/>
        </p:nvSpPr>
        <p:spPr>
          <a:xfrm>
            <a:off x="531813" y="2092880"/>
            <a:ext cx="779938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数据框创建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95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6859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）数据框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3D1191-32DE-4897-894F-FCF11A1E9F87}"/>
              </a:ext>
            </a:extLst>
          </p:cNvPr>
          <p:cNvSpPr/>
          <p:nvPr/>
        </p:nvSpPr>
        <p:spPr>
          <a:xfrm>
            <a:off x="616896" y="1802339"/>
            <a:ext cx="3519676" cy="42780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由于数据框是二维数据，类似矩阵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所以引用方法相似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sv-SE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395312-877B-424A-82FE-67F7ABA2295B}"/>
              </a:ext>
            </a:extLst>
          </p:cNvPr>
          <p:cNvSpPr/>
          <p:nvPr/>
        </p:nvSpPr>
        <p:spPr>
          <a:xfrm>
            <a:off x="616894" y="1248007"/>
            <a:ext cx="82940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数据框</a:t>
            </a:r>
            <a:r>
              <a:rPr lang="en-US" altLang="zh-CN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引用</a:t>
            </a:r>
            <a:endParaRPr lang="en-US" altLang="zh-CN" b="1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6CF679-6444-42AE-AF81-1F61AAA34523}"/>
              </a:ext>
            </a:extLst>
          </p:cNvPr>
          <p:cNvSpPr/>
          <p:nvPr/>
        </p:nvSpPr>
        <p:spPr>
          <a:xfrm>
            <a:off x="4396438" y="1804907"/>
            <a:ext cx="451454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sv-S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atientdata[c("diabetes", "status")]</a:t>
            </a:r>
          </a:p>
          <a:p>
            <a:pPr>
              <a:buClr>
                <a:srgbClr val="00B050"/>
              </a:buClr>
              <a:defRPr/>
            </a:pPr>
            <a:r>
              <a:rPr lang="sv-S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patientdata$age</a:t>
            </a:r>
          </a:p>
          <a:p>
            <a:pPr>
              <a:buClr>
                <a:srgbClr val="00B050"/>
              </a:buClr>
              <a:defRPr/>
            </a:pPr>
            <a:endParaRPr lang="sv-SE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sv-SE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patientdata[2:3, -2]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BCA753-BBA5-4A70-B86C-005E9DEE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37" y="3059601"/>
            <a:ext cx="4514541" cy="124908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B61417-9FDF-43BD-AB26-C0F62703E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6" y="2448230"/>
            <a:ext cx="2650236" cy="830997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patientdata[1,3]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Type1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Levels: Type1 Type2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018C97C-FC21-4E7C-9F4A-16F27C807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6" y="3466145"/>
            <a:ext cx="2650236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patientdata[1,2]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25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3FAFC6C-DCAE-4392-8E6A-5DEF0FB2A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56" y="4299602"/>
            <a:ext cx="2650236" cy="1661993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patientdata[1:2]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patientID age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1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1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25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34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3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3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28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52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85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10534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）数据框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D293B4-9DB8-4573-96CA-4C91DD29A14E}"/>
              </a:ext>
            </a:extLst>
          </p:cNvPr>
          <p:cNvSpPr/>
          <p:nvPr/>
        </p:nvSpPr>
        <p:spPr>
          <a:xfrm>
            <a:off x="204258" y="1668535"/>
            <a:ext cx="8849307" cy="4779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subset(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patientdata,age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&gt; 30, c(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age,status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),drop=F)</a:t>
            </a:r>
            <a:endParaRPr lang="sv-SE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subset(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patientdata,age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&gt; 30, c(-age,-status),drop=F)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subset(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patientdata,age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&gt;30 &amp; diabetes=="Type1",c(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age,status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),drop=F) </a:t>
            </a:r>
            <a:endParaRPr lang="sv-SE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16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endParaRPr lang="en-US" altLang="zh-CN" sz="20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subset(A,A[,2]&gt;6,select=c(1,3))</a:t>
            </a:r>
          </a:p>
          <a:p>
            <a:pPr>
              <a:buClr>
                <a:srgbClr val="00B050"/>
              </a:buClr>
              <a:defRPr/>
            </a:pPr>
            <a:endParaRPr lang="en-US" altLang="zh-CN" sz="2000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drop=F: 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原本为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list/data frame/matrix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数据类型，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subset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后仍然保持不变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2F9DF7-DF9B-4401-892E-1A039FD63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257" y="2841618"/>
            <a:ext cx="8735483" cy="1107996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solidFill>
                  <a:srgbClr val="CDA869"/>
                </a:solidFill>
                <a:latin typeface="Lucida Console" panose="020B0609040504020204" pitchFamily="49" charset="0"/>
              </a:rPr>
              <a:t>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subset(patientdata,age&gt;30,c(age,status),drop=F)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age status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34 Improved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52 Poor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F2B0A69-EBAE-4C49-9673-ADAE65F4E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26" y="4103773"/>
            <a:ext cx="8735483" cy="1107996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subset(patientdata,age&gt;30,c(-age,-status),drop=F)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patientID diabetes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Type2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Type1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0C3967-6D09-431D-8DA6-27E44B8B06F3}"/>
              </a:ext>
            </a:extLst>
          </p:cNvPr>
          <p:cNvSpPr/>
          <p:nvPr/>
        </p:nvSpPr>
        <p:spPr>
          <a:xfrm>
            <a:off x="187625" y="1022204"/>
            <a:ext cx="873548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数据框</a:t>
            </a:r>
            <a:r>
              <a:rPr lang="en-US" altLang="zh-CN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引用 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– subset()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endParaRPr lang="en-US" altLang="zh-CN" b="1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subset(x, subset, select, drop = FALSE, ...)      #subset()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对数据框的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进行操作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95" y="417212"/>
            <a:ext cx="606699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）数据框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694E3A-F73A-49BD-9AC8-4332AF43AC40}"/>
              </a:ext>
            </a:extLst>
          </p:cNvPr>
          <p:cNvSpPr/>
          <p:nvPr/>
        </p:nvSpPr>
        <p:spPr>
          <a:xfrm>
            <a:off x="616894" y="1248007"/>
            <a:ext cx="82948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数据框</a:t>
            </a:r>
            <a:r>
              <a:rPr lang="en-US" altLang="zh-CN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引用 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– attach()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detach()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endParaRPr lang="en-US" altLang="zh-CN" b="1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23A68A-F6C0-4C8E-98DF-67BC2F129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94" y="3180530"/>
            <a:ext cx="8294876" cy="2215991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k &lt;- patientdata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colnames(k) &lt;- c("A1","A2","A3","A4")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k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defTabSz="914400" rtl="0" eaLnBrk="0" hangingPunct="0"/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 A1 A2    A3        A4</a:t>
            </a:r>
          </a:p>
          <a:p>
            <a:pPr defTabSz="914400" rtl="0" eaLnBrk="0" hangingPunct="0"/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1  1 25 Type1      Poor</a:t>
            </a:r>
          </a:p>
          <a:p>
            <a:pPr defTabSz="914400" rtl="0" eaLnBrk="0" hangingPunct="0"/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2  2 34 Type2  Improved</a:t>
            </a:r>
          </a:p>
          <a:p>
            <a:pPr defTabSz="914400" rtl="0" eaLnBrk="0" hangingPunct="0"/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3  3 28 Type1 Excellent</a:t>
            </a:r>
          </a:p>
          <a:p>
            <a:pPr defTabSz="914400" rtl="0" eaLnBrk="0" hangingPunct="0"/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4  4 52 Type1      Poor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C0D381-3027-4FF2-97EA-C529683AAB4A}"/>
              </a:ext>
            </a:extLst>
          </p:cNvPr>
          <p:cNvSpPr txBox="1">
            <a:spLocks/>
          </p:cNvSpPr>
          <p:nvPr/>
        </p:nvSpPr>
        <p:spPr bwMode="auto">
          <a:xfrm>
            <a:off x="520736" y="1704582"/>
            <a:ext cx="8391033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attach()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：将数据框添加到</a:t>
            </a: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的搜索路径中，</a:t>
            </a: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在遇到一个变量名后，将检查搜索路径中的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数据框。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detach()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：将数据框从</a:t>
            </a: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的搜索路径中去除。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7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一、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及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2E097E-B118-4813-AA48-C30802573D7C}"/>
              </a:ext>
            </a:extLst>
          </p:cNvPr>
          <p:cNvSpPr txBox="1">
            <a:spLocks/>
          </p:cNvSpPr>
          <p:nvPr/>
        </p:nvSpPr>
        <p:spPr>
          <a:xfrm>
            <a:off x="539750" y="1341438"/>
            <a:ext cx="6408738" cy="5343525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前身：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使命：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统计计算、绘制图形、 数据分析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维护者：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庞大活跃全球性研究性社区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endParaRPr lang="en-US" altLang="zh-CN" sz="2000" dirty="0">
              <a:solidFill>
                <a:srgbClr val="40404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endParaRPr lang="en-US" altLang="zh-CN" sz="2000" dirty="0">
              <a:solidFill>
                <a:srgbClr val="40404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优点：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开源、免费、千计程序包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Windows, MacOS, Linux, Unix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数据类型广泛、语法简单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高水准制图功能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6">
            <a:extLst>
              <a:ext uri="{FF2B5EF4-FFF2-40B4-BE49-F238E27FC236}">
                <a16:creationId xmlns:a16="http://schemas.microsoft.com/office/drawing/2014/main" id="{F333D2BC-B0CE-4E1E-BC34-E7B5FE4D4622}"/>
              </a:ext>
            </a:extLst>
          </p:cNvPr>
          <p:cNvGrpSpPr>
            <a:grpSpLocks/>
          </p:cNvGrpSpPr>
          <p:nvPr/>
        </p:nvGrpSpPr>
        <p:grpSpPr bwMode="auto">
          <a:xfrm>
            <a:off x="4790282" y="3581598"/>
            <a:ext cx="4310697" cy="2499182"/>
            <a:chOff x="0" y="0"/>
            <a:chExt cx="4118169" cy="280797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B2E3743-5FD2-4D01-94CD-133E53BAD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7" t="30833" r="61368" b="45000"/>
            <a:stretch>
              <a:fillRect/>
            </a:stretch>
          </p:blipFill>
          <p:spPr bwMode="auto">
            <a:xfrm>
              <a:off x="124377" y="379103"/>
              <a:ext cx="3614737" cy="242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4">
              <a:extLst>
                <a:ext uri="{FF2B5EF4-FFF2-40B4-BE49-F238E27FC236}">
                  <a16:creationId xmlns:a16="http://schemas.microsoft.com/office/drawing/2014/main" id="{BAC70512-0521-4666-B7FB-FB2D4B75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1746" y="0"/>
              <a:ext cx="2186423" cy="518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obert Gentleman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5">
              <a:extLst>
                <a:ext uri="{FF2B5EF4-FFF2-40B4-BE49-F238E27FC236}">
                  <a16:creationId xmlns:a16="http://schemas.microsoft.com/office/drawing/2014/main" id="{3CE39641-E2B1-4DBD-9F17-9B7CA0A75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12286" cy="518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oss Ihaka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87D201F-E99C-47EE-A4C7-104215201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7821" y="1341438"/>
            <a:ext cx="2876429" cy="153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6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081506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3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）数据框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641A52-79C8-4A37-91C6-A152E6B9C737}"/>
              </a:ext>
            </a:extLst>
          </p:cNvPr>
          <p:cNvSpPr/>
          <p:nvPr/>
        </p:nvSpPr>
        <p:spPr>
          <a:xfrm>
            <a:off x="355637" y="1189951"/>
            <a:ext cx="822821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数据框</a:t>
            </a:r>
            <a:r>
              <a:rPr lang="en-US" altLang="zh-CN" b="1" dirty="0" err="1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data.frame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引用 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– attach()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detach()</a:t>
            </a: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endParaRPr lang="en-US" altLang="zh-CN" b="1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556D69-A596-4981-A038-9ED6325D035A}"/>
              </a:ext>
            </a:extLst>
          </p:cNvPr>
          <p:cNvSpPr txBox="1"/>
          <p:nvPr/>
        </p:nvSpPr>
        <p:spPr>
          <a:xfrm>
            <a:off x="379805" y="5308923"/>
            <a:ext cx="719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、变量冲突问题；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、最后需要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detach()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3A2C51D-A5A0-4D6D-B722-BFEBA902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37" y="1561852"/>
            <a:ext cx="8228215" cy="3600986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lm(A1~A2)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7EA9"/>
                </a:solidFill>
                <a:effectLst/>
                <a:latin typeface="Lucida Console" panose="020B0609040504020204" pitchFamily="49" charset="0"/>
              </a:rPr>
              <a:t>Error in eval(predvars, data, env) : object 'A1' not found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F7EA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attach(k)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lm(A1~A2)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Call: lm(formula = A1 ~ A2)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dirty="0">
              <a:solidFill>
                <a:srgbClr val="E6E1DC"/>
              </a:solidFill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Coefficients: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(Intercept) A2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-0.47009 0.08547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detach(k)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 lm(A1~A2)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7EA9"/>
                </a:solidFill>
                <a:effectLst/>
                <a:latin typeface="Lucida Console" panose="020B0609040504020204" pitchFamily="49" charset="0"/>
              </a:rPr>
              <a:t>Error in eval(predvars, data, env) : object 'A1' not found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226649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4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）数组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D54191-C471-4203-86DA-D11B6637C2AB}"/>
              </a:ext>
            </a:extLst>
          </p:cNvPr>
          <p:cNvSpPr txBox="1">
            <a:spLocks/>
          </p:cNvSpPr>
          <p:nvPr/>
        </p:nvSpPr>
        <p:spPr bwMode="auto">
          <a:xfrm>
            <a:off x="380094" y="1052513"/>
            <a:ext cx="68056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与矩阵类似，但数组的维度可以大于</a:t>
            </a:r>
            <a:r>
              <a:rPr kumimoji="1" lang="en-US" altLang="zh-CN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2555B5-9EAB-4512-A76C-5B9A59B86CC5}"/>
              </a:ext>
            </a:extLst>
          </p:cNvPr>
          <p:cNvSpPr/>
          <p:nvPr/>
        </p:nvSpPr>
        <p:spPr>
          <a:xfrm>
            <a:off x="383722" y="2436721"/>
            <a:ext cx="6066064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endParaRPr lang="pt-BR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pt-BR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dim1 &lt;- c("A1", "A2")</a:t>
            </a:r>
          </a:p>
          <a:p>
            <a:pPr>
              <a:buClr>
                <a:srgbClr val="00B050"/>
              </a:buClr>
              <a:defRPr/>
            </a:pPr>
            <a:r>
              <a:rPr lang="pt-BR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dim2 &lt;- c("B1", "B2", "B3")</a:t>
            </a:r>
          </a:p>
          <a:p>
            <a:pPr>
              <a:buClr>
                <a:srgbClr val="00B050"/>
              </a:buClr>
              <a:defRPr/>
            </a:pPr>
            <a:r>
              <a:rPr lang="mr-I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dim3 &lt;- c("C1", "C2", "C3","C4")</a:t>
            </a:r>
            <a:endParaRPr lang="pt-BR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pt-BR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 &lt;- array(1:24, c(2, 3, 4), dimnames=list(dim1, dim2, dim3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dimnames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：各维度名称的标签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a[2,1,2]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CD3ACD-6106-4CC1-BD41-F9DCF4127023}"/>
              </a:ext>
            </a:extLst>
          </p:cNvPr>
          <p:cNvSpPr/>
          <p:nvPr/>
        </p:nvSpPr>
        <p:spPr>
          <a:xfrm>
            <a:off x="380094" y="2098167"/>
            <a:ext cx="606606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myarray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array(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vector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dimensions,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dimnames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16D69C-C566-469F-84D1-0E2C94A9C802}"/>
              </a:ext>
            </a:extLst>
          </p:cNvPr>
          <p:cNvSpPr/>
          <p:nvPr/>
        </p:nvSpPr>
        <p:spPr>
          <a:xfrm>
            <a:off x="380094" y="1502268"/>
            <a:ext cx="606473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数组创建 </a:t>
            </a:r>
            <a:r>
              <a:rPr lang="en-US" altLang="zh-CN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– array()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331E4CD-AB2A-4505-B1AC-064FD977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82" y="4401189"/>
            <a:ext cx="6066065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a[2,1,2]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8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444C648-6509-44F0-92A0-CE1CF36BC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79" y="4993328"/>
            <a:ext cx="6066064" cy="1107996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&gt;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a[1,2:3,2:3]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C2 C3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B2 9 15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B3 11 17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5FC6B8-5A66-419E-AF80-F813182E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85" y="1502268"/>
            <a:ext cx="1866667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39563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5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D330590-BA30-4720-B81B-AA0690A6A6C5}"/>
              </a:ext>
            </a:extLst>
          </p:cNvPr>
          <p:cNvSpPr txBox="1">
            <a:spLocks/>
          </p:cNvSpPr>
          <p:nvPr/>
        </p:nvSpPr>
        <p:spPr bwMode="auto">
          <a:xfrm>
            <a:off x="408517" y="1164337"/>
            <a:ext cx="8445197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列表允许整合若干（可能无关的）对象到单个对象名下，其对象可以是目前讲到的</a:t>
            </a:r>
            <a:endParaRPr kumimoji="1" lang="en-US" altLang="zh-CN" dirty="0">
              <a:solidFill>
                <a:srgbClr val="4040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任何结构（向量、矩阵、数据框等）。功能函数</a:t>
            </a:r>
            <a:r>
              <a:rPr kumimoji="1" lang="en-US" altLang="zh-CN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list()</a:t>
            </a: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可用于创建列表：</a:t>
            </a:r>
            <a:endParaRPr kumimoji="1" lang="en-US" altLang="zh-CN" dirty="0">
              <a:solidFill>
                <a:srgbClr val="4040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168371-0458-44CD-B384-0C8D454B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7" t="51485"/>
          <a:stretch>
            <a:fillRect/>
          </a:stretch>
        </p:blipFill>
        <p:spPr bwMode="auto">
          <a:xfrm>
            <a:off x="461905" y="4537550"/>
            <a:ext cx="24161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41C4D1-BCA2-4963-B0D9-F43D1789F28F}"/>
              </a:ext>
            </a:extLst>
          </p:cNvPr>
          <p:cNvSpPr/>
          <p:nvPr/>
        </p:nvSpPr>
        <p:spPr>
          <a:xfrm>
            <a:off x="408517" y="2007981"/>
            <a:ext cx="4939127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 &lt;- "My First List"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h &lt;- c(25, 26, 18, 39)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j &lt;- matrix(1:10,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=5)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k &lt;- c("one", "two", "three")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list(title=g, ages=h,  j,  k)</a:t>
            </a:r>
          </a:p>
          <a:p>
            <a:pPr>
              <a:buClr>
                <a:srgbClr val="00B050"/>
              </a:buCl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[[2]]  ==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mylist$age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==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mylist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[["ages"]]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E2E4830-124F-4EE4-9EA8-696FF857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268" y="2007981"/>
            <a:ext cx="3304446" cy="4154984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mylist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$`title`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"My First List"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$ages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25 26 18 39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[[3]]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solidFill>
                  <a:srgbClr val="E6E1DC"/>
                </a:solidFill>
                <a:latin typeface="Lucida Console" panose="020B0609040504020204" pitchFamily="49" charset="0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[,1] [,2]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[1,]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1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6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[2,]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2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7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[3,]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3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8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[4,]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4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9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[5,]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5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10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dirty="0">
              <a:solidFill>
                <a:srgbClr val="E6E1DC"/>
              </a:solidFill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[[4]]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E6E1DC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"one" "two" "three"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0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139563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二、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数据结构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6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）因子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2C1832-5F15-45B3-93F7-46D3F674E772}"/>
              </a:ext>
            </a:extLst>
          </p:cNvPr>
          <p:cNvSpPr/>
          <p:nvPr/>
        </p:nvSpPr>
        <p:spPr>
          <a:xfrm>
            <a:off x="299508" y="1859297"/>
            <a:ext cx="8544983" cy="461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因子创建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 = factor(c('A','B','A','B','AB','O','A','A'),  # 数据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levels=c('A','B','AB','O'))  # 类别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heights = data.frame(height_cm=c(156,182,170),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                     gender=c('f','m','f') )  # 数据框中含有字符的列为因子型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class(heights$height_cm)  # 返回numeric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class(heights$gender)  # 返回factor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因子引用</a:t>
            </a:r>
          </a:p>
          <a:p>
            <a:pPr>
              <a:lnSpc>
                <a:spcPct val="150000"/>
              </a:lnSpc>
              <a:buClr>
                <a:srgbClr val="00B050"/>
              </a:buClr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fac[1]  # 因子水平不改变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7C455A-506A-4BF7-BB6C-1B08868A9A7C}"/>
              </a:ext>
            </a:extLst>
          </p:cNvPr>
          <p:cNvSpPr txBox="1"/>
          <p:nvPr/>
        </p:nvSpPr>
        <p:spPr>
          <a:xfrm>
            <a:off x="299508" y="1203644"/>
            <a:ext cx="87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0B050"/>
              </a:buClr>
            </a:pP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因子（</a:t>
            </a:r>
            <a:r>
              <a:rPr kumimoji="1" lang="en-US" altLang="zh-CN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factor)</a:t>
            </a: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1" lang="en-US" altLang="zh-CN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语言中比较特殊的一个数据类型， 它是一个用于存储类别的类型。</a:t>
            </a:r>
          </a:p>
        </p:txBody>
      </p:sp>
    </p:spTree>
    <p:extLst>
      <p:ext uri="{BB962C8B-B14F-4D97-AF65-F5344CB8AC3E}">
        <p14:creationId xmlns:p14="http://schemas.microsoft.com/office/powerpoint/2010/main" val="2400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对象和它的模式与属性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4D5BB0A-96B3-4E08-84D8-F317BD549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052513"/>
            <a:ext cx="7634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对象都有两个基本属性：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7156FF3-B5AC-4011-8DBE-3DF20AFCE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74788"/>
            <a:ext cx="7634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（类型）属性和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（长度）属性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F5AEE4D-BBCB-482D-B7FE-4314D4C58D83}"/>
              </a:ext>
            </a:extLst>
          </p:cNvPr>
          <p:cNvSpPr txBox="1"/>
          <p:nvPr/>
        </p:nvSpPr>
        <p:spPr>
          <a:xfrm>
            <a:off x="749300" y="1989138"/>
            <a:ext cx="742315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a&lt;- c(1,2,3,4,5,6)              </a:t>
            </a:r>
          </a:p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b&lt;- matrix(1:20,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=5,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ncol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byrow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=T)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81F466-5F38-4D18-A116-3FB4464A074E}"/>
              </a:ext>
            </a:extLst>
          </p:cNvPr>
          <p:cNvSpPr/>
          <p:nvPr/>
        </p:nvSpPr>
        <p:spPr>
          <a:xfrm>
            <a:off x="4761981" y="4170363"/>
            <a:ext cx="102393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class(b)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FE04C4-A4DC-456B-AF69-79987A6D6C6D}"/>
              </a:ext>
            </a:extLst>
          </p:cNvPr>
          <p:cNvSpPr/>
          <p:nvPr/>
        </p:nvSpPr>
        <p:spPr>
          <a:xfrm>
            <a:off x="4761981" y="3087206"/>
            <a:ext cx="11288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mode(b)</a:t>
            </a:r>
          </a:p>
        </p:txBody>
      </p:sp>
      <p:sp>
        <p:nvSpPr>
          <p:cNvPr id="9" name="矩形 15">
            <a:extLst>
              <a:ext uri="{FF2B5EF4-FFF2-40B4-BE49-F238E27FC236}">
                <a16:creationId xmlns:a16="http://schemas.microsoft.com/office/drawing/2014/main" id="{E699963D-B68F-4A33-AFC9-E1F4349CF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105400"/>
            <a:ext cx="74882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给出的是一种比较古老的类型划分（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的前身）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给出的是基于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的类型划分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96E9F1-2231-4308-9A09-F1A8ED761306}"/>
              </a:ext>
            </a:extLst>
          </p:cNvPr>
          <p:cNvSpPr/>
          <p:nvPr/>
        </p:nvSpPr>
        <p:spPr>
          <a:xfrm>
            <a:off x="777875" y="4170363"/>
            <a:ext cx="10255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class(a)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AA2260-8326-498D-9218-C597B397CBD5}"/>
              </a:ext>
            </a:extLst>
          </p:cNvPr>
          <p:cNvSpPr/>
          <p:nvPr/>
        </p:nvSpPr>
        <p:spPr>
          <a:xfrm>
            <a:off x="755650" y="3090863"/>
            <a:ext cx="110959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mode(a)</a:t>
            </a:r>
          </a:p>
        </p:txBody>
      </p:sp>
      <p:sp>
        <p:nvSpPr>
          <p:cNvPr id="12" name="矩形 1">
            <a:extLst>
              <a:ext uri="{FF2B5EF4-FFF2-40B4-BE49-F238E27FC236}">
                <a16:creationId xmlns:a16="http://schemas.microsoft.com/office/drawing/2014/main" id="{B619D3A3-FF43-496D-BDD8-5ABC14D04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3789363"/>
            <a:ext cx="2528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class(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对象的分类属性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829611F-89DD-4DCD-9DA2-A61F9D7CF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818" y="3087094"/>
            <a:ext cx="1812997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mode(a)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"numeric"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209CCD2-D13C-44AA-901B-10C252509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7683" y="3088291"/>
            <a:ext cx="1812997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mode(b)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"numeric"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3ED7742-7376-4B19-9C31-D5107D06D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818" y="4133240"/>
            <a:ext cx="1812997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class(a)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"numeric"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F190336C-BA4D-439B-A79C-842DB60C1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7683" y="4151946"/>
            <a:ext cx="1673535" cy="553998"/>
          </a:xfrm>
          <a:prstGeom prst="rect">
            <a:avLst/>
          </a:prstGeom>
          <a:solidFill>
            <a:srgbClr val="2020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DA869"/>
                </a:solidFill>
                <a:effectLst/>
                <a:latin typeface="Lucida Console" panose="020B0609040504020204" pitchFamily="49" charset="0"/>
              </a:rPr>
              <a:t>class(b)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DA86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"matrix"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9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对象类型转换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03323-BC67-452A-83C9-1D03A5D77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86" y="1104600"/>
            <a:ext cx="79914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对象类型判断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mode(); class()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is.numeric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#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返回值为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TRUE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或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FALSE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is.logical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is.charactor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is.data.frame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230D0BB-EE4B-4AC6-92CE-DFA28EBDC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86" y="3774312"/>
            <a:ext cx="6227762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对象类型转换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as.numeric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转换为数值型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as.logical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as.charactor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as.matrix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as.data.frame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172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为对象“起名字”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6C8DD-3B87-40D6-86DA-0EA9BF777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0732"/>
            <a:ext cx="82296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区分大小写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是不同的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对象名</a:t>
            </a:r>
            <a:r>
              <a:rPr kumimoji="1"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不能用数字开头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，但是数字可以放在中间或结尾。推荐用</a:t>
            </a:r>
            <a:r>
              <a:rPr lang="pt-BR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pt-BR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"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作为间隔，例如 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anova.result1</a:t>
            </a:r>
            <a:r>
              <a:rPr kumimoji="1" lang="de-DE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保留名称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命名对象时不要与保留名称冲突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de-DE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NA, rownames,</a:t>
            </a:r>
            <a:r>
              <a:rPr kumimoji="1"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mean,</a:t>
            </a:r>
            <a:r>
              <a:rPr kumimoji="1"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kumimoji="1" lang="de-DE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kumimoji="1"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对象的类别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9B4D4-582B-47AD-8FCA-D275E07D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17" y="1072620"/>
            <a:ext cx="864076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(vector)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一系列元素的组合</a:t>
            </a:r>
            <a:r>
              <a:rPr kumimoji="1" lang="de-DE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(array)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数组是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维的数据表</a:t>
            </a:r>
            <a:r>
              <a:rPr kumimoji="1" lang="de-DE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(matrix)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矩阵是数组的一个特例，维数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= 2 </a:t>
            </a:r>
            <a:r>
              <a:rPr kumimoji="1" lang="de-DE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是由一个或几个向量和（或）因子构成，它们必须是等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长的，但可以是不同的数据类型</a:t>
            </a:r>
            <a:r>
              <a:rPr kumimoji="1" lang="de-DE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(list)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列表可以包含任何类型的对象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factor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2000" dirty="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用于存储类别的类型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8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数据的输入和输出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48</a:t>
            </a:fld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6A3DC6A-5FC0-4EB4-8519-F55845C6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9785" b="2901"/>
          <a:stretch>
            <a:fillRect/>
          </a:stretch>
        </p:blipFill>
        <p:spPr bwMode="auto">
          <a:xfrm>
            <a:off x="5118320" y="135565"/>
            <a:ext cx="3212900" cy="199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5">
            <a:extLst>
              <a:ext uri="{FF2B5EF4-FFF2-40B4-BE49-F238E27FC236}">
                <a16:creationId xmlns:a16="http://schemas.microsoft.com/office/drawing/2014/main" id="{4B0CC2AF-032E-4CBC-89FA-D9CDD1AA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70" y="1447812"/>
            <a:ext cx="568979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读入：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read.delim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read.table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read.csv</a:t>
            </a:r>
          </a:p>
          <a:p>
            <a:pPr>
              <a:buClr>
                <a:srgbClr val="00B050"/>
              </a:buClr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写出：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write.table</a:t>
            </a: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write.csv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C5221B-DE05-4D00-A88F-C718197CAEBF}"/>
              </a:ext>
            </a:extLst>
          </p:cNvPr>
          <p:cNvSpPr/>
          <p:nvPr/>
        </p:nvSpPr>
        <p:spPr>
          <a:xfrm>
            <a:off x="-20095" y="2265180"/>
            <a:ext cx="9184192" cy="2769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FPKM&lt;-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read.delim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(“FPKMs.xls”, header=T,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=“\t”,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check.names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= F) </a:t>
            </a:r>
            <a:r>
              <a:rPr lang="en-US" altLang="zh-CN" sz="1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# </a:t>
            </a:r>
            <a:r>
              <a:rPr lang="zh-CN" altLang="en-US" sz="1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或绝对路径</a:t>
            </a:r>
            <a:r>
              <a:rPr lang="en-US" altLang="zh-CN" sz="1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D:/MyRProject/FPKMs.xls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FPKMnew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&lt;-log(FPKM[,-1]) 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write.table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FPKMnew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,"FPKMnew.txt",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="\t",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col.names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T,row.names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F,quote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=F)</a:t>
            </a:r>
          </a:p>
          <a:p>
            <a:pPr>
              <a:buClr>
                <a:srgbClr val="00B050"/>
              </a:buClr>
              <a:defRPr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FPKM&lt;-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read.table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("FPKMs.xls", header=T,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="\t", 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row.names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=1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FPKMnew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log(FPKM)     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取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genename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&lt;- rownames(FPKM)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FPKMnew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&lt;-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cbind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genename,FPKM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buClr>
                <a:srgbClr val="00B050"/>
              </a:buCl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write.table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FPKMnew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,"logFPKM.txt",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sep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="\t",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col.names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T,row.names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F,quote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=F)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9BE81E8-AF31-4A12-B770-3615BFF65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79" y="4963100"/>
            <a:ext cx="803900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header=T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：也可以写成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header=TRUE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，即第一行包含表头（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 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AutoNum type="arabicPeriod"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：自动将变量名转换成唯一的字符型向量 默认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dirty="0"/>
              <a:t>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AutoNum type="arabicPeriod"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sep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=“\t”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：即数据是以制表符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键进行分割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AutoNum type="arabicPeriod"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row.names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：第一列作为行名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：字符串是否使用引号表示，默认为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，也就是使用引号表示</a:t>
            </a:r>
          </a:p>
        </p:txBody>
      </p:sp>
    </p:spTree>
    <p:extLst>
      <p:ext uri="{BB962C8B-B14F-4D97-AF65-F5344CB8AC3E}">
        <p14:creationId xmlns:p14="http://schemas.microsoft.com/office/powerpoint/2010/main" val="26603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/>
              <a:t>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数据保存与加载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567969-B0E4-4BC2-8456-CF0A2F5F7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902513"/>
            <a:ext cx="6339400" cy="2955487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FE740E2C-3C2F-4683-8F8D-F103D6B193DD}"/>
              </a:ext>
            </a:extLst>
          </p:cNvPr>
          <p:cNvSpPr txBox="1"/>
          <p:nvPr/>
        </p:nvSpPr>
        <p:spPr>
          <a:xfrm>
            <a:off x="587774" y="917323"/>
            <a:ext cx="7402675" cy="2536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关闭Rstudio-保存数据（注意路径）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保存代码运行的数据对象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#save(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FPKM,file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Rdata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默认保存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load(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Rdata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Rhistory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保存代码运行的历史命令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(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“.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Rhistory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.R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AA70A0-1C7E-4B01-96F6-0F82E95E8BDF}"/>
              </a:ext>
            </a:extLst>
          </p:cNvPr>
          <p:cNvSpPr/>
          <p:nvPr/>
        </p:nvSpPr>
        <p:spPr>
          <a:xfrm>
            <a:off x="408517" y="3448664"/>
            <a:ext cx="652037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中文件夹按钮进行加载：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资源推荐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10" name="Picture 38">
            <a:extLst>
              <a:ext uri="{FF2B5EF4-FFF2-40B4-BE49-F238E27FC236}">
                <a16:creationId xmlns:a16="http://schemas.microsoft.com/office/drawing/2014/main" id="{1812AE6E-D22D-4B52-A18B-C9DF0E3A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3678" y="634205"/>
            <a:ext cx="1171575" cy="145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39">
            <a:extLst>
              <a:ext uri="{FF2B5EF4-FFF2-40B4-BE49-F238E27FC236}">
                <a16:creationId xmlns:a16="http://schemas.microsoft.com/office/drawing/2014/main" id="{6E18A113-8899-477E-BFF7-D09B2931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2423" y="645318"/>
            <a:ext cx="1171575" cy="14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40">
            <a:extLst>
              <a:ext uri="{FF2B5EF4-FFF2-40B4-BE49-F238E27FC236}">
                <a16:creationId xmlns:a16="http://schemas.microsoft.com/office/drawing/2014/main" id="{A2ECFC73-6541-469E-B814-D08AF8DC7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5348" y="667267"/>
            <a:ext cx="1220787" cy="14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E053CF73-811B-403C-B3E9-B5E24FFE9745}"/>
              </a:ext>
            </a:extLst>
          </p:cNvPr>
          <p:cNvSpPr txBox="1"/>
          <p:nvPr/>
        </p:nvSpPr>
        <p:spPr>
          <a:xfrm>
            <a:off x="516433" y="1673604"/>
            <a:ext cx="8928100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网站资源：</a:t>
            </a:r>
          </a:p>
          <a:p>
            <a:pPr>
              <a:defRPr/>
            </a:pP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统计之都：</a:t>
            </a:r>
            <a:r>
              <a: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http://cos.name/</a:t>
            </a:r>
            <a:endParaRPr lang="zh-CN" altLang="zh-CN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Bioconductor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http://www.bioconductor.org/</a:t>
            </a:r>
            <a:endParaRPr lang="en-US" altLang="zh-CN" sz="1600" u="sng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 Graphical Manual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http://www.oga-lab.net/RGM2/images.php?pageID=1</a:t>
            </a:r>
            <a:endParaRPr lang="en-US" altLang="zh-CN" sz="1600" u="sng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R Package Documentation:  </a:t>
            </a:r>
            <a:r>
              <a:rPr lang="en-US" altLang="zh-CN" sz="1600" b="1" u="sng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https://rdrr.io/</a:t>
            </a:r>
            <a:r>
              <a:rPr lang="zh-CN" altLang="en-US" sz="1600" b="1" u="sng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zh-CN" sz="1600" b="1" u="sng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书籍资料：</a:t>
            </a:r>
          </a:p>
          <a:p>
            <a:pPr>
              <a:defRPr/>
            </a:pP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统计建模与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软件（推荐）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超级卡片：</a:t>
            </a:r>
            <a:r>
              <a: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http://cran.r-project.org/doc/contrib/Short-refcard.pdf</a:t>
            </a:r>
            <a:endParaRPr lang="en-US" altLang="zh-CN" sz="1600" u="sng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Statistics with R</a:t>
            </a:r>
            <a:endParaRPr lang="zh-CN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 for Beginners(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中文版）</a:t>
            </a: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Statistics and R Reading Notes(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统计学与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读书笔记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、百度</a:t>
            </a:r>
            <a:endParaRPr lang="zh-CN" altLang="zh-CN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36A87-4251-4373-812F-3F69B4188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645318"/>
            <a:ext cx="1010302" cy="14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tidyr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7032C3-1FFE-4590-8C51-0903CD180691}"/>
              </a:ext>
            </a:extLst>
          </p:cNvPr>
          <p:cNvSpPr/>
          <p:nvPr/>
        </p:nvSpPr>
        <p:spPr>
          <a:xfrm>
            <a:off x="338178" y="11010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数据框的变形：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4461C-EC52-4752-BCD8-2D31B8D06F8B}"/>
              </a:ext>
            </a:extLst>
          </p:cNvPr>
          <p:cNvSpPr/>
          <p:nvPr/>
        </p:nvSpPr>
        <p:spPr>
          <a:xfrm>
            <a:off x="338178" y="4450868"/>
            <a:ext cx="8840072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一定的条件下，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Samplename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expression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形成键值对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即：当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Soil_A1 =&gt;0.6031040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Air_B1 =&gt;0.3608910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8345DA-D15A-4317-88DE-A05EE718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6" y="2244299"/>
            <a:ext cx="4021254" cy="8867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F14AD3-477E-4A11-8E21-73DA05DA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822" y="1353592"/>
            <a:ext cx="4039178" cy="2856436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4411F726-1772-4951-A36E-97445D57F00B}"/>
              </a:ext>
            </a:extLst>
          </p:cNvPr>
          <p:cNvSpPr/>
          <p:nvPr/>
        </p:nvSpPr>
        <p:spPr>
          <a:xfrm>
            <a:off x="4337647" y="2597144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tidyr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7032C3-1FFE-4590-8C51-0903CD180691}"/>
              </a:ext>
            </a:extLst>
          </p:cNvPr>
          <p:cNvSpPr/>
          <p:nvPr/>
        </p:nvSpPr>
        <p:spPr>
          <a:xfrm>
            <a:off x="479086" y="11487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数据框的变形：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6909AD-5467-4A2E-91C6-ACA8F380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2" y="1716461"/>
            <a:ext cx="4021254" cy="8867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84E004-546C-4CAD-B1D7-28BDE4C53D2B}"/>
              </a:ext>
            </a:extLst>
          </p:cNvPr>
          <p:cNvSpPr/>
          <p:nvPr/>
        </p:nvSpPr>
        <p:spPr>
          <a:xfrm>
            <a:off x="479086" y="2737728"/>
            <a:ext cx="8593254" cy="3967561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安装并加载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tidyr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包</a:t>
            </a: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install.packages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("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")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library(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读取数据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 &lt;- </a:t>
            </a:r>
            <a:r>
              <a:rPr lang="en-US" altLang="zh-CN" dirty="0" err="1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read.delim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("gene_expression.txt",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="\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t",header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= T)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短数据变成长数据</a:t>
            </a: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#gather(data=“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数据框名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”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key=“key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名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”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value=“value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名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”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，需要转换的列</a:t>
            </a:r>
            <a:r>
              <a:rPr lang="en-US" altLang="zh-CN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1,2,3)</a:t>
            </a:r>
            <a:endParaRPr lang="zh-CN" altLang="en-US" sz="16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expression,key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Samplename,value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= Expression,-id)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长数据变短数据</a:t>
            </a: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tidy_spread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spread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tidy_gather,key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Samplename,value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= Expression)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D0FFA2-28D3-44A2-ADCB-7149976A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822" y="1309510"/>
            <a:ext cx="4039178" cy="2856436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E5384847-CED3-4AA5-A534-652F63BBE007}"/>
              </a:ext>
            </a:extLst>
          </p:cNvPr>
          <p:cNvSpPr/>
          <p:nvPr/>
        </p:nvSpPr>
        <p:spPr>
          <a:xfrm>
            <a:off x="4364998" y="1999065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tidyr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B32862B-EA70-4466-92A8-2DBFA13989C2}"/>
              </a:ext>
            </a:extLst>
          </p:cNvPr>
          <p:cNvSpPr/>
          <p:nvPr/>
        </p:nvSpPr>
        <p:spPr>
          <a:xfrm>
            <a:off x="3932915" y="2820091"/>
            <a:ext cx="639085" cy="328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7032C3-1FFE-4590-8C51-0903CD180691}"/>
              </a:ext>
            </a:extLst>
          </p:cNvPr>
          <p:cNvSpPr/>
          <p:nvPr/>
        </p:nvSpPr>
        <p:spPr>
          <a:xfrm>
            <a:off x="329887" y="10168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按列分割和合并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F60ABD-03FA-4EAF-9B0A-AB65AFA5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" y="1383040"/>
            <a:ext cx="3757824" cy="28564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455D6EF-811A-4BC3-8CA3-985C2A146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273" y="1354682"/>
            <a:ext cx="4350936" cy="28210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6F9651-7F0E-4395-93C6-D6A5BC2A62C5}"/>
              </a:ext>
            </a:extLst>
          </p:cNvPr>
          <p:cNvSpPr txBox="1"/>
          <p:nvPr/>
        </p:nvSpPr>
        <p:spPr>
          <a:xfrm>
            <a:off x="984737" y="1429064"/>
            <a:ext cx="1306287" cy="27466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FC2789-B20C-4262-9454-E4C2C741A8CA}"/>
              </a:ext>
            </a:extLst>
          </p:cNvPr>
          <p:cNvSpPr/>
          <p:nvPr/>
        </p:nvSpPr>
        <p:spPr>
          <a:xfrm>
            <a:off x="103504" y="4282373"/>
            <a:ext cx="8929705" cy="2536400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按列分割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tidy_separate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&lt;-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separate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tidy_gather,col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Samplename,into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=c("Source","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"),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sep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="_")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按列合并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tidy_unite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unite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tidy_separate,col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Samplename,into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=c("Source","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"),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sep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="_")</a:t>
            </a:r>
          </a:p>
        </p:txBody>
      </p:sp>
    </p:spTree>
    <p:extLst>
      <p:ext uri="{BB962C8B-B14F-4D97-AF65-F5344CB8AC3E}">
        <p14:creationId xmlns:p14="http://schemas.microsoft.com/office/powerpoint/2010/main" val="284708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E58B87-2B5C-42A7-861A-7C0696A6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7" y="1405454"/>
            <a:ext cx="3419904" cy="241849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EC300BB-785E-44E3-8E3F-6DB8355C89D1}"/>
              </a:ext>
            </a:extLst>
          </p:cNvPr>
          <p:cNvSpPr/>
          <p:nvPr/>
        </p:nvSpPr>
        <p:spPr>
          <a:xfrm>
            <a:off x="391234" y="4345262"/>
            <a:ext cx="8646000" cy="2463533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install.packages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("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library(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endParaRPr lang="zh-CN" altLang="en-US" sz="1600" i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##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id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进行排序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dplyr_arrange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arrange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id ) 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##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id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进行排序的基础上按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的降序排列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dplyr_arrange1 &lt;-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arrange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tidy_gather,id,desc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(Expression)) 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D6A07-B64F-42EA-936A-522688E3E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89" y="3177586"/>
            <a:ext cx="3579117" cy="2540651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A581E442-2414-4426-8E4E-639C03C35DB5}"/>
              </a:ext>
            </a:extLst>
          </p:cNvPr>
          <p:cNvSpPr/>
          <p:nvPr/>
        </p:nvSpPr>
        <p:spPr>
          <a:xfrm>
            <a:off x="4274558" y="2880745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5F99AF-7795-452F-A44E-E52C504D4C24}"/>
              </a:ext>
            </a:extLst>
          </p:cNvPr>
          <p:cNvSpPr txBox="1"/>
          <p:nvPr/>
        </p:nvSpPr>
        <p:spPr>
          <a:xfrm>
            <a:off x="7566409" y="3074937"/>
            <a:ext cx="1326382" cy="254065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5E8C59-EBCE-4B05-91FA-0E6608504978}"/>
              </a:ext>
            </a:extLst>
          </p:cNvPr>
          <p:cNvSpPr txBox="1"/>
          <p:nvPr/>
        </p:nvSpPr>
        <p:spPr>
          <a:xfrm>
            <a:off x="5315581" y="3079614"/>
            <a:ext cx="844059" cy="254065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A3EFE4-A223-4E73-A056-E7221D62F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076" y="327056"/>
            <a:ext cx="3547741" cy="25729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9A9C2D7-9E19-4121-A64E-633F6ACC9697}"/>
              </a:ext>
            </a:extLst>
          </p:cNvPr>
          <p:cNvSpPr txBox="1"/>
          <p:nvPr/>
        </p:nvSpPr>
        <p:spPr>
          <a:xfrm>
            <a:off x="5350076" y="353248"/>
            <a:ext cx="844059" cy="254065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5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198" y="415793"/>
            <a:ext cx="4841242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3D862A-9064-45C6-A54D-6CA917495405}"/>
              </a:ext>
            </a:extLst>
          </p:cNvPr>
          <p:cNvSpPr/>
          <p:nvPr/>
        </p:nvSpPr>
        <p:spPr>
          <a:xfrm>
            <a:off x="178669" y="4087630"/>
            <a:ext cx="8825918" cy="1613070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筛选表达量大于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的行</a:t>
            </a:r>
            <a:endParaRPr lang="en-US" altLang="zh-CN" sz="1600" i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dplyr_filter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filter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Expression&gt;1)</a:t>
            </a:r>
            <a:endParaRPr lang="zh-CN" altLang="en-US" sz="16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筛选表达量大于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且</a:t>
            </a:r>
            <a:r>
              <a:rPr lang="en-US" altLang="zh-CN" sz="1600" i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为 </a:t>
            </a:r>
            <a:r>
              <a:rPr lang="en-US" altLang="zh-CN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gene1</a:t>
            </a:r>
            <a:r>
              <a:rPr lang="zh-CN" altLang="en-US" sz="1600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的行</a:t>
            </a:r>
            <a:endParaRPr lang="en-US" altLang="zh-CN" sz="1600" i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dplyr_filter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filter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Expression &gt;1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&amp;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id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== "gene1")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81834A-0692-41C0-A90E-8480C182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1" y="1368771"/>
            <a:ext cx="3419904" cy="241849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4D63031B-1A47-4074-9F5F-872F653A1CA1}"/>
              </a:ext>
            </a:extLst>
          </p:cNvPr>
          <p:cNvSpPr/>
          <p:nvPr/>
        </p:nvSpPr>
        <p:spPr>
          <a:xfrm>
            <a:off x="3681704" y="2688492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D993C6-7917-4250-8E43-1ECD9F64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755" y="3057824"/>
            <a:ext cx="4539832" cy="678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79E60F-F549-4E56-9EF2-28D2FB7D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755" y="1135514"/>
            <a:ext cx="4539832" cy="16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408516" y="4207059"/>
            <a:ext cx="8172179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tmp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 filter( 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Expression&gt;1 )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Result &lt;- 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arrange(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tmp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Expression 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A325C1-948D-4FD8-937C-320A972719D5}"/>
              </a:ext>
            </a:extLst>
          </p:cNvPr>
          <p:cNvSpPr/>
          <p:nvPr/>
        </p:nvSpPr>
        <p:spPr>
          <a:xfrm>
            <a:off x="408515" y="5252511"/>
            <a:ext cx="8172179" cy="828240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使用管道操作符 </a:t>
            </a:r>
            <a:r>
              <a:rPr lang="zh-CN" altLang="en-US" sz="16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直接把数据传递给下一个函数调用</a:t>
            </a:r>
            <a:endParaRPr lang="en-US" altLang="zh-CN" sz="16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Result &lt;- filter( 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Expression&gt;1 ) %&gt;% arrange( Expression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43CB53-BC86-4E03-BB64-429FABCA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51" y="2169907"/>
            <a:ext cx="3509803" cy="1259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D45B96-330A-470F-B49E-D97CC7E42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91" y="1687279"/>
            <a:ext cx="3301756" cy="234873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17972F08-F31B-484A-99E3-696544D3C800}"/>
              </a:ext>
            </a:extLst>
          </p:cNvPr>
          <p:cNvSpPr/>
          <p:nvPr/>
        </p:nvSpPr>
        <p:spPr>
          <a:xfrm>
            <a:off x="4045253" y="2492314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0B3433-9287-4DEF-BF6A-A7412EAC46EA}"/>
              </a:ext>
            </a:extLst>
          </p:cNvPr>
          <p:cNvSpPr/>
          <p:nvPr/>
        </p:nvSpPr>
        <p:spPr>
          <a:xfrm>
            <a:off x="408515" y="1140091"/>
            <a:ext cx="2622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anose="02010601030101010101" pitchFamily="65" charset="-122"/>
              </a:rPr>
              <a:t>%&gt;% </a:t>
            </a:r>
            <a:r>
              <a:rPr lang="zh-CN" altLang="en-US" sz="2400" b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anose="02010601030101010101" pitchFamily="65" charset="-122"/>
              </a:rPr>
              <a:t>管道操作符</a:t>
            </a:r>
          </a:p>
        </p:txBody>
      </p:sp>
    </p:spTree>
    <p:extLst>
      <p:ext uri="{BB962C8B-B14F-4D97-AF65-F5344CB8AC3E}">
        <p14:creationId xmlns:p14="http://schemas.microsoft.com/office/powerpoint/2010/main" val="3775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408517" y="4509905"/>
            <a:ext cx="8172179" cy="1609223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展示指定的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GeneId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Expression 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列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tidy_separate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id 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Expression 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tidy_separate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-Source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AD35C6-2622-447A-A1C0-F30AB4BB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18" y="1440829"/>
            <a:ext cx="3762643" cy="26490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13EAE3-9C5A-46DB-B8E3-7BAB8F804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1" y="1543483"/>
            <a:ext cx="3855977" cy="250013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E6A00D2A-89C8-4F22-A2E4-EAEFC449100B}"/>
              </a:ext>
            </a:extLst>
          </p:cNvPr>
          <p:cNvSpPr/>
          <p:nvPr/>
        </p:nvSpPr>
        <p:spPr>
          <a:xfrm>
            <a:off x="4231854" y="2504606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E0B126E8-B99A-4303-9D61-B8E1296F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147" y="391197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6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317503" y="4479221"/>
            <a:ext cx="8797150" cy="1055225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增加新列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ID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dplyr_mutate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mutate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ID=sub( "gene", "Gene", id ) )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6E03A6B-B684-4B27-B17E-EED71C2735F9}"/>
              </a:ext>
            </a:extLst>
          </p:cNvPr>
          <p:cNvSpPr/>
          <p:nvPr/>
        </p:nvSpPr>
        <p:spPr>
          <a:xfrm>
            <a:off x="4070380" y="2513605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43DE7-CFCC-4651-A4F5-00E41B8F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6" y="1489024"/>
            <a:ext cx="3419904" cy="24184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D5DD5D-20B5-4C90-B930-391C821E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437" y="1489023"/>
            <a:ext cx="4174563" cy="2418497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57195CF3-8548-45D8-9996-D27F2FC8A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366" y="383438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49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173425" y="4203558"/>
            <a:ext cx="8797150" cy="1609223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增加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列是原来的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倍，并替换原来的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Expression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列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dplyr_mutate_select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&lt;-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mutate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expression = Expression*10  )%&gt;%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select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-Expression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5467B8-AEF7-485B-A224-BBABBA90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739" y="1445194"/>
            <a:ext cx="3419904" cy="2444598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6E03A6B-B684-4B27-B17E-EED71C2735F9}"/>
              </a:ext>
            </a:extLst>
          </p:cNvPr>
          <p:cNvSpPr/>
          <p:nvPr/>
        </p:nvSpPr>
        <p:spPr>
          <a:xfrm>
            <a:off x="4046921" y="2469776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E43DE7-CFCC-4651-A4F5-00E41B8FC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1" y="1445194"/>
            <a:ext cx="3419904" cy="2418496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7E8AE762-362F-4D97-9966-47A5B73B9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68" y="352955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43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0" y="4479221"/>
            <a:ext cx="9167562" cy="1609223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分组统计平均值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dplyr_groupby_summarise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&lt;-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group_by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tidy_gather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Samplename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)%&gt;% </a:t>
            </a:r>
            <a:r>
              <a:rPr lang="en-US" altLang="zh-CN" dirty="0" err="1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summarise</a:t>
            </a:r>
            <a:r>
              <a:rPr lang="en-US" altLang="zh-CN" dirty="0">
                <a:solidFill>
                  <a:srgbClr val="DE11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avg=mean( Expression )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67A5EC-2831-4237-A6C4-3974D716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71" y="1857298"/>
            <a:ext cx="3467100" cy="190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781969-9EF7-447E-AC64-83D9D89FD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6" y="1489024"/>
            <a:ext cx="3419904" cy="2418496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407C861-A983-4309-BEB4-7F812ED1C812}"/>
              </a:ext>
            </a:extLst>
          </p:cNvPr>
          <p:cNvSpPr/>
          <p:nvPr/>
        </p:nvSpPr>
        <p:spPr>
          <a:xfrm>
            <a:off x="3942330" y="2440466"/>
            <a:ext cx="6802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AA204EA2-1EAF-47D6-9551-838E3406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00" y="404257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下载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及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560813B2-65B2-4C86-AD7B-88772A65C50B}"/>
              </a:ext>
            </a:extLst>
          </p:cNvPr>
          <p:cNvSpPr txBox="1"/>
          <p:nvPr/>
        </p:nvSpPr>
        <p:spPr>
          <a:xfrm>
            <a:off x="2336800" y="5426378"/>
            <a:ext cx="4264967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0" lang="en-US" altLang="zh-CN" sz="2000" b="1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kumimoji="0" lang="zh-CN" altLang="en-US" sz="2000" b="1" dirty="0">
                <a:latin typeface="微软雅黑" pitchFamily="34" charset="-122"/>
                <a:ea typeface="微软雅黑" pitchFamily="34" charset="-122"/>
              </a:rPr>
              <a:t>官网：</a:t>
            </a:r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http://www.r-project.org/</a:t>
            </a:r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26664-1363-429A-A034-3D369442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" y="1230755"/>
            <a:ext cx="6411134" cy="3702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54FF02-38AB-4141-B58F-93793D8A5ABB}"/>
              </a:ext>
            </a:extLst>
          </p:cNvPr>
          <p:cNvSpPr txBox="1"/>
          <p:nvPr/>
        </p:nvSpPr>
        <p:spPr>
          <a:xfrm>
            <a:off x="3950254" y="1780209"/>
            <a:ext cx="874964" cy="3018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6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FCE9F3-442E-4754-911A-04AAC433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2381356"/>
            <a:ext cx="2173304" cy="2095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A3A32F-D9AA-49CD-8957-1E56F2A43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2" y="3429001"/>
            <a:ext cx="2324276" cy="23858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070EED-AD3B-4D71-BF02-9A7932967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82" y="1169693"/>
            <a:ext cx="2302577" cy="20262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11B52E-4216-4BB8-B3CC-2F6DCCCC217D}"/>
              </a:ext>
            </a:extLst>
          </p:cNvPr>
          <p:cNvSpPr txBox="1"/>
          <p:nvPr/>
        </p:nvSpPr>
        <p:spPr>
          <a:xfrm>
            <a:off x="3213716" y="2849483"/>
            <a:ext cx="104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+</a:t>
            </a:r>
            <a:endParaRPr lang="zh-CN" altLang="en-US" sz="4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18084A-E5D9-41B5-8625-A0E841541FA3}"/>
              </a:ext>
            </a:extLst>
          </p:cNvPr>
          <p:cNvSpPr txBox="1"/>
          <p:nvPr/>
        </p:nvSpPr>
        <p:spPr>
          <a:xfrm>
            <a:off x="7005791" y="2849483"/>
            <a:ext cx="104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=</a:t>
            </a:r>
            <a:endParaRPr lang="zh-CN" altLang="en-US" sz="48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73FE9C-A9AE-4009-B27D-E156B3C902B7}"/>
              </a:ext>
            </a:extLst>
          </p:cNvPr>
          <p:cNvSpPr txBox="1"/>
          <p:nvPr/>
        </p:nvSpPr>
        <p:spPr>
          <a:xfrm>
            <a:off x="8014526" y="2849483"/>
            <a:ext cx="104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？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38EF27C-5E46-4243-83C9-887DE42F6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117" y="406140"/>
            <a:ext cx="4099071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BD3255-CA80-4B3D-859A-E2B96F5FF66F}"/>
              </a:ext>
            </a:extLst>
          </p:cNvPr>
          <p:cNvSpPr/>
          <p:nvPr/>
        </p:nvSpPr>
        <p:spPr>
          <a:xfrm>
            <a:off x="419192" y="118389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  <a:sym typeface="方正大黑简体" panose="02010601030101010101" pitchFamily="65" charset="-122"/>
              </a:rPr>
              <a:t>数据合并</a:t>
            </a:r>
          </a:p>
        </p:txBody>
      </p:sp>
    </p:spTree>
    <p:extLst>
      <p:ext uri="{BB962C8B-B14F-4D97-AF65-F5344CB8AC3E}">
        <p14:creationId xmlns:p14="http://schemas.microsoft.com/office/powerpoint/2010/main" val="30630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4047978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453597" y="6075663"/>
            <a:ext cx="2057400" cy="365125"/>
          </a:xfrm>
        </p:spPr>
        <p:txBody>
          <a:bodyPr/>
          <a:lstStyle/>
          <a:p>
            <a:fld id="{87ECD43C-C750-418B-A629-31A6E2027D82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1686902" y="978958"/>
            <a:ext cx="3029703" cy="864000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按行合并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bind_rows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(a , c)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4FCA28-8BE8-4C47-B6D4-CB363BD9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52" y="1842026"/>
            <a:ext cx="1487528" cy="13871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A94BB0-6EF3-40D0-BA79-6DF1D523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01" y="917323"/>
            <a:ext cx="1497600" cy="864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AB5737-3D1D-4E59-BF70-838EE83CE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052" y="3289871"/>
            <a:ext cx="1485654" cy="18317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4B4DA6-FD5A-4557-9B67-A2A9271AF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774" y="5182283"/>
            <a:ext cx="1485654" cy="100941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86539A-3E5C-4035-BD41-BD35CE217BDA}"/>
              </a:ext>
            </a:extLst>
          </p:cNvPr>
          <p:cNvSpPr/>
          <p:nvPr/>
        </p:nvSpPr>
        <p:spPr>
          <a:xfrm>
            <a:off x="1687279" y="1937634"/>
            <a:ext cx="3029326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按列合并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bind_cols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(a , c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8A0469-9347-4CA6-B5DE-E0489948A74E}"/>
              </a:ext>
            </a:extLst>
          </p:cNvPr>
          <p:cNvSpPr/>
          <p:nvPr/>
        </p:nvSpPr>
        <p:spPr>
          <a:xfrm>
            <a:off x="1709521" y="3331318"/>
            <a:ext cx="2984463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取交集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union(a , c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B0C7BA-07AF-4555-84DA-926EE034EE08}"/>
              </a:ext>
            </a:extLst>
          </p:cNvPr>
          <p:cNvSpPr/>
          <p:nvPr/>
        </p:nvSpPr>
        <p:spPr>
          <a:xfrm>
            <a:off x="1740060" y="5201256"/>
            <a:ext cx="2984463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取差集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setdiff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(a , c)</a:t>
            </a:r>
          </a:p>
        </p:txBody>
      </p:sp>
    </p:spTree>
    <p:extLst>
      <p:ext uri="{BB962C8B-B14F-4D97-AF65-F5344CB8AC3E}">
        <p14:creationId xmlns:p14="http://schemas.microsoft.com/office/powerpoint/2010/main" val="34017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566382" y="1222183"/>
            <a:ext cx="3822245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内连接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inner_join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x1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CE5B31-0224-468C-94D0-F406987D8846}"/>
              </a:ext>
            </a:extLst>
          </p:cNvPr>
          <p:cNvSpPr/>
          <p:nvPr/>
        </p:nvSpPr>
        <p:spPr>
          <a:xfrm>
            <a:off x="566382" y="2564270"/>
            <a:ext cx="3822245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全连接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full_join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=“x1”)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14BC5F-36E4-4838-AA25-12D8088F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91" y="1223684"/>
            <a:ext cx="3459108" cy="11133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3A3F46-8271-476C-BAC7-F56F75A0A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91" y="2556894"/>
            <a:ext cx="3459108" cy="17442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60F66C-FA95-44CA-A54C-1C5944EA9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91" y="4425787"/>
            <a:ext cx="3459108" cy="147627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94A904A-21F7-4DEC-A978-33CCD468301C}"/>
              </a:ext>
            </a:extLst>
          </p:cNvPr>
          <p:cNvSpPr/>
          <p:nvPr/>
        </p:nvSpPr>
        <p:spPr>
          <a:xfrm>
            <a:off x="566383" y="4406001"/>
            <a:ext cx="3822245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左连接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left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_join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=“x1”)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AB0B7F-9885-4537-B844-8935C6528DD2}"/>
              </a:ext>
            </a:extLst>
          </p:cNvPr>
          <p:cNvSpPr/>
          <p:nvPr/>
        </p:nvSpPr>
        <p:spPr>
          <a:xfrm>
            <a:off x="888184" y="428813"/>
            <a:ext cx="3905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1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D1FF2D-8A1A-406A-AFCF-C9C60551E02C}"/>
              </a:ext>
            </a:extLst>
          </p:cNvPr>
          <p:cNvSpPr/>
          <p:nvPr/>
        </p:nvSpPr>
        <p:spPr>
          <a:xfrm>
            <a:off x="742809" y="1429620"/>
            <a:ext cx="3116138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右连接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right_join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=“x1”)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26D326-4E74-47F3-BF9B-8CE354B20A62}"/>
              </a:ext>
            </a:extLst>
          </p:cNvPr>
          <p:cNvSpPr/>
          <p:nvPr/>
        </p:nvSpPr>
        <p:spPr>
          <a:xfrm>
            <a:off x="742809" y="3103835"/>
            <a:ext cx="3116138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中所有在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中匹配的行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semi_join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=“x1”)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798669-A2AA-4FF7-8CBE-437CEF43AA74}"/>
              </a:ext>
            </a:extLst>
          </p:cNvPr>
          <p:cNvSpPr/>
          <p:nvPr/>
        </p:nvSpPr>
        <p:spPr>
          <a:xfrm>
            <a:off x="727864" y="4412128"/>
            <a:ext cx="3131083" cy="87440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中所有在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中不匹配的行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anti_join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a,b,by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="x1")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7A3436F-1D84-4C40-850C-E7959B73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5"/>
          <a:stretch/>
        </p:blipFill>
        <p:spPr>
          <a:xfrm>
            <a:off x="4452984" y="3103835"/>
            <a:ext cx="3524549" cy="11324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0D2D08-D726-46CE-8517-655D6B45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5"/>
          <a:stretch/>
        </p:blipFill>
        <p:spPr>
          <a:xfrm>
            <a:off x="4452984" y="4412128"/>
            <a:ext cx="3600282" cy="9100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E45958-2ABA-409A-A15A-944737DF1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84" y="1429620"/>
            <a:ext cx="3179087" cy="12443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7EC4C5-FB71-4209-BC23-B7C5FAB08E9F}"/>
              </a:ext>
            </a:extLst>
          </p:cNvPr>
          <p:cNvSpPr/>
          <p:nvPr/>
        </p:nvSpPr>
        <p:spPr>
          <a:xfrm>
            <a:off x="755816" y="427847"/>
            <a:ext cx="3905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数据合并与重塑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 </a:t>
            </a:r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dplyr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99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中常见函数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27501489-F299-4AFF-8641-6D37D3C48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50" y="1076932"/>
            <a:ext cx="770413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求和  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sum()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绘图  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plot()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  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sort()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C9841CEB-5F89-4EFC-9D7A-44467E5BE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487" y="1081694"/>
            <a:ext cx="45720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log(x)  log10(x)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exp(x)  sin(x)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cos(x)  tan(x)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asin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(x)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acos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min(x)  max(x)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range(x)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length(x)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53421DA-23EC-404E-A142-5D316162A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487" y="3812194"/>
            <a:ext cx="45720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统计检验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mean(x)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var(x)   median(x)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quantile(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t.test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(y ~ x)</a:t>
            </a:r>
          </a:p>
        </p:txBody>
      </p:sp>
    </p:spTree>
    <p:extLst>
      <p:ext uri="{BB962C8B-B14F-4D97-AF65-F5344CB8AC3E}">
        <p14:creationId xmlns:p14="http://schemas.microsoft.com/office/powerpoint/2010/main" val="178766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65</a:t>
            </a:fld>
            <a:endParaRPr lang="zh-CN" altLang="en-US" dirty="0"/>
          </a:p>
        </p:txBody>
      </p:sp>
      <p:pic>
        <p:nvPicPr>
          <p:cNvPr id="4" name="Picture 1" descr="C:\Documents and Settings\DELL\Application Data\Tencent\Users\363447812\QQ\WinTemp\RichOle\L%}_AC9M}6W3}3J)I%C2I)P.jpg">
            <a:extLst>
              <a:ext uri="{FF2B5EF4-FFF2-40B4-BE49-F238E27FC236}">
                <a16:creationId xmlns:a16="http://schemas.microsoft.com/office/drawing/2014/main" id="{84B82B45-CD10-4EE6-BB5B-6C2AE781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56" y="1087816"/>
            <a:ext cx="6895518" cy="468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0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0CCCDA-26A7-458D-980F-9783F61151E9}"/>
              </a:ext>
            </a:extLst>
          </p:cNvPr>
          <p:cNvSpPr txBox="1"/>
          <p:nvPr/>
        </p:nvSpPr>
        <p:spPr>
          <a:xfrm>
            <a:off x="513469" y="1204229"/>
            <a:ext cx="314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语言绘图系统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C49517-3E54-453B-B4D2-2E9FD55C6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" r="1134" b="2429"/>
          <a:stretch/>
        </p:blipFill>
        <p:spPr>
          <a:xfrm>
            <a:off x="2800101" y="1090863"/>
            <a:ext cx="3963577" cy="50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8BAFAC2-886B-48E8-ACB1-005BA25D6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99572" y="1239502"/>
            <a:ext cx="7527926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高水平绘图函数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D1FABFA-74B3-4AFA-86A9-0E8869F0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917" y="1237914"/>
            <a:ext cx="75279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低水平绘图函数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91ACC5-D25B-450A-B13F-11325E87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909" y="1918952"/>
            <a:ext cx="5183188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lines()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添加线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curve()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添加曲线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abline</a:t>
            </a: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添加给定斜率的线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points()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添加点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segments()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折线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arrows()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箭头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axis()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坐标轴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box()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外框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mtext</a:t>
            </a: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图边文字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4124999-2DE8-4EFF-8918-AA40FE5A1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" y="1918952"/>
            <a:ext cx="411984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plot()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绘制散点图等多种图形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hist()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直方图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boxplot()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箱线图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stripchart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点图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barplot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条形图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dotplot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点图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piechart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()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饼图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71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76BAD10-413D-4F20-B780-0FA48072A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69" y="920898"/>
            <a:ext cx="75279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绘图参数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086A2E-12DE-482F-B89C-541A2F6C8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94" y="1662261"/>
            <a:ext cx="7859712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参数用在函数内部，在没有设定值时使用默认值。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lty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线类型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lwd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线宽度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pch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点的类型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xlab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横坐标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ylab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纵坐标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xlim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横坐标范围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1452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ylim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纵坐标范围</a:t>
            </a:r>
          </a:p>
        </p:txBody>
      </p:sp>
    </p:spTree>
    <p:extLst>
      <p:ext uri="{BB962C8B-B14F-4D97-AF65-F5344CB8AC3E}">
        <p14:creationId xmlns:p14="http://schemas.microsoft.com/office/powerpoint/2010/main" val="118774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69</a:t>
            </a:fld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855786-59BF-4CEA-AB6E-18DE1ED6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/>
          <a:stretch>
            <a:fillRect/>
          </a:stretch>
        </p:blipFill>
        <p:spPr bwMode="auto">
          <a:xfrm>
            <a:off x="1185635" y="2216552"/>
            <a:ext cx="72834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B709732-CE14-4EAB-8CE4-1AEDED9F4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23" y="1495827"/>
            <a:ext cx="75279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：符号和线条</a:t>
            </a:r>
          </a:p>
        </p:txBody>
      </p:sp>
    </p:spTree>
    <p:extLst>
      <p:ext uri="{BB962C8B-B14F-4D97-AF65-F5344CB8AC3E}">
        <p14:creationId xmlns:p14="http://schemas.microsoft.com/office/powerpoint/2010/main" val="79354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6070620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 – R IDE</a:t>
            </a:r>
            <a:r>
              <a:rPr lang="zh-CN" altLang="en-GB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（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集成开发环境）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54541D2-A5AA-44FB-8257-6F80331D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 t="10893" r="18573" b="21675"/>
          <a:stretch>
            <a:fillRect/>
          </a:stretch>
        </p:blipFill>
        <p:spPr bwMode="auto">
          <a:xfrm>
            <a:off x="185059" y="1375047"/>
            <a:ext cx="4386941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0DDB615-15D6-43E4-9B4B-5409EADE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6143" y="1375046"/>
            <a:ext cx="4354513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3D2C774-1E83-4844-9DD5-6C41F0830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715608"/>
            <a:ext cx="79922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一种非常流行的运行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的方式。免费、开源的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语言的集成开发环境。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将所有的窗口都绑定到了屏幕上</a:t>
            </a:r>
          </a:p>
        </p:txBody>
      </p:sp>
    </p:spTree>
    <p:extLst>
      <p:ext uri="{BB962C8B-B14F-4D97-AF65-F5344CB8AC3E}">
        <p14:creationId xmlns:p14="http://schemas.microsoft.com/office/powerpoint/2010/main" val="35236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颜色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4702CA6-8D5E-44A5-806B-040EA07B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227" y="917323"/>
            <a:ext cx="64960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：颜色</a:t>
            </a:r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C9FBC3B1-7102-436B-9A80-2AE1AF11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2" y="1565023"/>
            <a:ext cx="5616575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671A5A-7FFE-466A-A1D7-619AE58716A0}"/>
              </a:ext>
            </a:extLst>
          </p:cNvPr>
          <p:cNvSpPr/>
          <p:nvPr/>
        </p:nvSpPr>
        <p:spPr>
          <a:xfrm>
            <a:off x="1099432" y="5374857"/>
            <a:ext cx="723178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图形颜色参考网址：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http://www.114la.com/other/rgb.htm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99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三、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基础绘图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图形保存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7013E4-2D45-4DC6-A0FE-CF009AADC3EA}"/>
              </a:ext>
            </a:extLst>
          </p:cNvPr>
          <p:cNvSpPr/>
          <p:nvPr/>
        </p:nvSpPr>
        <p:spPr>
          <a:xfrm>
            <a:off x="408517" y="1535298"/>
            <a:ext cx="6411480" cy="1289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pdf("plot.pdf",width=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,height=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png("plot.png",width=400,height=600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res=300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)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dev.off() </a:t>
            </a:r>
            <a:r>
              <a:rPr lang="zh-CN" altLang="en-US" b="1" i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#绘制完图形后关闭图形设备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3DE783-4281-48D3-97D0-5B8B7EDDF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5" y="3528063"/>
            <a:ext cx="4157680" cy="22476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E0E6EB-F46D-4389-A043-B573F0150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43" y="3528063"/>
            <a:ext cx="3170764" cy="244321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9CADDC9-F461-46EE-AD37-BA69604D26A2}"/>
              </a:ext>
            </a:extLst>
          </p:cNvPr>
          <p:cNvSpPr/>
          <p:nvPr/>
        </p:nvSpPr>
        <p:spPr>
          <a:xfrm>
            <a:off x="317454" y="2871029"/>
            <a:ext cx="278153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通过菜单命令保存图形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3B2D83-86BF-4818-9667-0DE53B9EC15A}"/>
              </a:ext>
            </a:extLst>
          </p:cNvPr>
          <p:cNvSpPr/>
          <p:nvPr/>
        </p:nvSpPr>
        <p:spPr>
          <a:xfrm>
            <a:off x="317454" y="1030564"/>
            <a:ext cx="433484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输出到文件pdf , png, jpeg, tiff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8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练习题：折线图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-plot()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12176C-A13C-4FA2-A1DD-D71C6A1D581D}"/>
              </a:ext>
            </a:extLst>
          </p:cNvPr>
          <p:cNvSpPr/>
          <p:nvPr/>
        </p:nvSpPr>
        <p:spPr>
          <a:xfrm>
            <a:off x="396081" y="893446"/>
            <a:ext cx="8351837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dose &lt;- c(20, 30, 40, 45, 60)</a:t>
            </a: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drugA &lt;- c(16, 20, 27, 40, 60)</a:t>
            </a:r>
          </a:p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pdf("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plot.pdf",width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=12,height=9)</a:t>
            </a:r>
            <a:endParaRPr lang="en-US" altLang="zh-CN" dirty="0">
              <a:solidFill>
                <a:srgbClr val="40404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par(mar=c(2</a:t>
            </a:r>
            <a:r>
              <a:rPr lang="en-U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,2,2,2</a:t>
            </a: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),lwd=2, cex=1.5,cex.axis=.75, font.axis=3)  </a:t>
            </a:r>
            <a:r>
              <a:rPr lang="en-U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# 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par() 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图形设置函数</a:t>
            </a:r>
            <a:endParaRPr lang="es-E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plot(dose, drugA, type="b", pch=19, lty=2, col="red")</a:t>
            </a:r>
          </a:p>
          <a:p>
            <a:pPr>
              <a:defRPr/>
            </a:pPr>
            <a:r>
              <a:rPr lang="es-E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dev.off()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5290F9-C5FF-43B4-A07D-C5937DFE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8" y="4169497"/>
            <a:ext cx="352742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E2724C-7368-40C9-A575-359F9B0B9D59}"/>
              </a:ext>
            </a:extLst>
          </p:cNvPr>
          <p:cNvSpPr/>
          <p:nvPr/>
        </p:nvSpPr>
        <p:spPr>
          <a:xfrm>
            <a:off x="396080" y="3003312"/>
            <a:ext cx="835183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dose &lt;- c(20, 30, 40, 45, 60)</a:t>
            </a: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drugB &lt;- c(15, 18, 25, 31, 40)</a:t>
            </a: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par(mar=c(2</a:t>
            </a:r>
            <a:r>
              <a:rPr lang="en-U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,2,2,2</a:t>
            </a: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),lwd=2, cex=1.5,cex.axis=.75, font.axis=3)</a:t>
            </a:r>
          </a:p>
          <a:p>
            <a:pPr>
              <a:defRPr/>
            </a:pPr>
            <a:r>
              <a:rPr lang="es-ES" altLang="zh-CN" dirty="0">
                <a:solidFill>
                  <a:srgbClr val="404041"/>
                </a:solidFill>
                <a:latin typeface="微软雅黑" pitchFamily="34" charset="-122"/>
                <a:ea typeface="微软雅黑" pitchFamily="34" charset="-122"/>
              </a:rPr>
              <a:t>plot(dose, drugB, type="b", pch=23, lty=6, col="blue", bg="green")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06328A2-9183-4495-AF05-DF6ACAB8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4" t="3703"/>
          <a:stretch>
            <a:fillRect/>
          </a:stretch>
        </p:blipFill>
        <p:spPr bwMode="auto">
          <a:xfrm>
            <a:off x="6240992" y="4267922"/>
            <a:ext cx="2522537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79DA19B-DC44-4A0C-A25D-F88BECE6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r="54350"/>
          <a:stretch>
            <a:fillRect/>
          </a:stretch>
        </p:blipFill>
        <p:spPr bwMode="auto">
          <a:xfrm>
            <a:off x="4504267" y="4305417"/>
            <a:ext cx="1736725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9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易错知识点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B4657A5-0B4B-4550-B108-CFCB475EC1A0}"/>
              </a:ext>
            </a:extLst>
          </p:cNvPr>
          <p:cNvSpPr txBox="1"/>
          <p:nvPr/>
        </p:nvSpPr>
        <p:spPr>
          <a:xfrm>
            <a:off x="408517" y="1087326"/>
            <a:ext cx="8373742" cy="465460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有关括号（）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使用函数加（）：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正确：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mean(a)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右半边的括号注意括回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否则会返回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表示未完成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字符串加引号“”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否则会报错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found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注意区别于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perl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严格区分大小写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为代码添加注释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自定义函数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A8B094-D6E0-4AEE-88C7-D03DD37B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90" y="2083956"/>
            <a:ext cx="3524250" cy="1129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BED531-8056-42B2-B931-714B8D595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27"/>
          <a:stretch/>
        </p:blipFill>
        <p:spPr>
          <a:xfrm>
            <a:off x="948776" y="3547657"/>
            <a:ext cx="3524250" cy="76976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6F5DEA-57F3-4852-9127-CE5E37CE6708}"/>
              </a:ext>
            </a:extLst>
          </p:cNvPr>
          <p:cNvSpPr/>
          <p:nvPr/>
        </p:nvSpPr>
        <p:spPr>
          <a:xfrm>
            <a:off x="666959" y="4738471"/>
            <a:ext cx="7810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i="1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语言中的一切事情都是函数调用的结果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72764B-9375-4772-B8A6-864B4C430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374"/>
          <a:stretch/>
        </p:blipFill>
        <p:spPr>
          <a:xfrm>
            <a:off x="974690" y="1342056"/>
            <a:ext cx="3686160" cy="377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5EF709-7C74-4F9B-ADCE-E49DC7CE2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36" r="725" b="42749"/>
          <a:stretch/>
        </p:blipFill>
        <p:spPr>
          <a:xfrm>
            <a:off x="4762920" y="2093075"/>
            <a:ext cx="3524250" cy="6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自定义函数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15537B-6617-40E5-AA8F-5152CDCC259B}"/>
              </a:ext>
            </a:extLst>
          </p:cNvPr>
          <p:cNvSpPr/>
          <p:nvPr/>
        </p:nvSpPr>
        <p:spPr>
          <a:xfrm>
            <a:off x="554997" y="1128797"/>
            <a:ext cx="6378365" cy="167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myfunction 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&lt;- function(</a:t>
            </a:r>
            <a:r>
              <a:rPr lang="zh-CN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arg1,arg2, ... 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 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statements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return(object) 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B7095D-9F00-4C22-83C6-D104DD2DFF30}"/>
              </a:ext>
            </a:extLst>
          </p:cNvPr>
          <p:cNvSpPr/>
          <p:nvPr/>
        </p:nvSpPr>
        <p:spPr>
          <a:xfrm>
            <a:off x="554997" y="3128633"/>
            <a:ext cx="6378365" cy="17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my function #</a:t>
            </a:r>
            <a:r>
              <a:rPr lang="zh-CN" altLang="en-US" b="1" dirty="0">
                <a:solidFill>
                  <a:srgbClr val="FF0000"/>
                </a:solidFill>
              </a:rPr>
              <a:t>函数名称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arg1</a:t>
            </a:r>
            <a:r>
              <a:rPr lang="zh-CN" altLang="en-US" b="1" dirty="0">
                <a:solidFill>
                  <a:srgbClr val="00B050"/>
                </a:solidFill>
              </a:rPr>
              <a:t>，</a:t>
            </a:r>
            <a:r>
              <a:rPr lang="en-US" altLang="zh-CN" b="1" dirty="0">
                <a:solidFill>
                  <a:srgbClr val="00B050"/>
                </a:solidFill>
              </a:rPr>
              <a:t>arg2  #</a:t>
            </a:r>
            <a:r>
              <a:rPr lang="zh-CN" altLang="en-US" b="1" dirty="0">
                <a:solidFill>
                  <a:srgbClr val="00B050"/>
                </a:solidFill>
              </a:rPr>
              <a:t> 参数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statements   #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为函数语句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return(object)   #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返回结果</a:t>
            </a:r>
          </a:p>
        </p:txBody>
      </p:sp>
    </p:spTree>
    <p:extLst>
      <p:ext uri="{BB962C8B-B14F-4D97-AF65-F5344CB8AC3E}">
        <p14:creationId xmlns:p14="http://schemas.microsoft.com/office/powerpoint/2010/main" val="10335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自定义函数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CF6878-4C65-459B-B5F7-882A54492663}"/>
              </a:ext>
            </a:extLst>
          </p:cNvPr>
          <p:cNvSpPr/>
          <p:nvPr/>
        </p:nvSpPr>
        <p:spPr>
          <a:xfrm>
            <a:off x="691987" y="1050826"/>
            <a:ext cx="6603116" cy="11167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已知向量：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x&lt;-seq(10,100,by=10)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y&lt;-seq(1,10,by=1)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写出一个函数，画出向量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图并求它们的和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A2E9F-F67B-4844-A20C-19E87C4F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67" y="3744836"/>
            <a:ext cx="3013013" cy="27602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753FCF4-914B-497E-8E22-97407D05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5" y="2412479"/>
            <a:ext cx="5457824" cy="19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自定义函数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5EDA76-3FD3-4DCE-9A30-6159C554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53" y="2239474"/>
            <a:ext cx="7838100" cy="2642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4CF6878-4C65-459B-B5F7-882A54492663}"/>
              </a:ext>
            </a:extLst>
          </p:cNvPr>
          <p:cNvSpPr/>
          <p:nvPr/>
        </p:nvSpPr>
        <p:spPr>
          <a:xfrm>
            <a:off x="745725" y="981716"/>
            <a:ext cx="4616387" cy="6784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已知两个数字，直接给出这两个数的平方和</a:t>
            </a:r>
            <a:endParaRPr lang="zh-CN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71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自定义函数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CF6878-4C65-459B-B5F7-882A54492663}"/>
              </a:ext>
            </a:extLst>
          </p:cNvPr>
          <p:cNvSpPr/>
          <p:nvPr/>
        </p:nvSpPr>
        <p:spPr>
          <a:xfrm>
            <a:off x="269475" y="1205948"/>
            <a:ext cx="8160150" cy="33470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加载外部自定义函数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rm()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删除指定对象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 = (list = ls())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source('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sqtest.R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  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默认当前路径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sqtest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(3,4)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5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判断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0BAC-5A89-4241-8037-8AE4F5E8C6EE}"/>
              </a:ext>
            </a:extLst>
          </p:cNvPr>
          <p:cNvSpPr/>
          <p:nvPr/>
        </p:nvSpPr>
        <p:spPr>
          <a:xfrm>
            <a:off x="910936" y="1313231"/>
            <a:ext cx="6012380" cy="1002967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if (</a:t>
            </a:r>
            <a:r>
              <a:rPr lang="en-US" altLang="zh-CN" sz="16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cond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 {statement_1}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if (</a:t>
            </a:r>
            <a:r>
              <a:rPr lang="en-US" altLang="zh-CN" sz="16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cond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 {statement_1}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else{ statement_2}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77DEAF-01EB-467E-A911-85BAFEB57EC5}"/>
              </a:ext>
            </a:extLst>
          </p:cNvPr>
          <p:cNvSpPr/>
          <p:nvPr/>
        </p:nvSpPr>
        <p:spPr>
          <a:xfrm>
            <a:off x="910936" y="2712107"/>
            <a:ext cx="7589971" cy="510524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（</a:t>
            </a:r>
            <a:r>
              <a:rPr lang="en-US" altLang="zh-CN" sz="16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cond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）条件式可以包括任何具有符号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&lt;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&gt;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==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&amp;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等的逻辑句子</a:t>
            </a:r>
            <a:endParaRPr lang="en-US" altLang="zh-CN" sz="16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929C8-929C-4BDF-8020-30142040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99" y="3587154"/>
            <a:ext cx="2880624" cy="249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924DA9-E4C5-4650-B68D-0902C60E5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87154"/>
            <a:ext cx="3135085" cy="25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安装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及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注意事项</a:t>
            </a:r>
            <a:endParaRPr lang="en-GB" altLang="zh-CN" sz="2800" b="1" dirty="0">
              <a:latin typeface="微软雅黑" panose="020B0503020204020204" charset="-122"/>
              <a:ea typeface="微软雅黑" panose="020B0503020204020204" charset="-122"/>
              <a:sym typeface="方正大黑简体" panose="02010601030101010101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E8A4D00-3291-43D9-A1AA-207C0E59A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17" y="1282205"/>
            <a:ext cx="8085815" cy="39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、安装顺序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先装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，再装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、安装位置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最好两个软件都装在同一个路径下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、安装路径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安装路径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不能包含“空格”、“中文”、“特殊字符”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最好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只有字母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数字命名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09" y="417211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循环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01D967-EB3B-4EFA-B00B-70F698AB87AF}"/>
              </a:ext>
            </a:extLst>
          </p:cNvPr>
          <p:cNvSpPr/>
          <p:nvPr/>
        </p:nvSpPr>
        <p:spPr>
          <a:xfrm>
            <a:off x="299412" y="1060289"/>
            <a:ext cx="8735483" cy="1495409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for (name in expr_1) { expr_2 }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for(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指标变量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i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执行范围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 { 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语句表达式 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变量会依次取得执行范围中的每一个值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F0B2F9-B09A-42B0-968E-DFE656F1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5" y="2715229"/>
            <a:ext cx="3381375" cy="2505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E30A26-1800-4D84-9A03-ED31708B6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" t="2892"/>
          <a:stretch/>
        </p:blipFill>
        <p:spPr>
          <a:xfrm>
            <a:off x="3665450" y="2715229"/>
            <a:ext cx="5369445" cy="24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08" y="407859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for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循环应用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批处理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3E7A4B-ACA9-493E-829A-5467A3F3FA71}"/>
              </a:ext>
            </a:extLst>
          </p:cNvPr>
          <p:cNvSpPr/>
          <p:nvPr/>
        </p:nvSpPr>
        <p:spPr>
          <a:xfrm>
            <a:off x="838949" y="3778643"/>
            <a:ext cx="7019079" cy="2264851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#生成命名为1-10个以csv结尾的文件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for (i in 1:10){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write.csv( i,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paste</a:t>
            </a: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 i,“.csv”,sep=“”),row.names = F )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 列出文件名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filename1 &lt;- list.files(pattern=".csv$")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6AAC25-30A6-4F13-B5AB-1466D6A5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88" y="1655525"/>
            <a:ext cx="2262014" cy="212311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D036FA32-0B15-44DD-A0E5-D8EDD8C3BB66}"/>
              </a:ext>
            </a:extLst>
          </p:cNvPr>
          <p:cNvSpPr/>
          <p:nvPr/>
        </p:nvSpPr>
        <p:spPr>
          <a:xfrm>
            <a:off x="3110949" y="2535572"/>
            <a:ext cx="680292" cy="36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79EF5C-CFB2-4B1D-A6E4-C8E230334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8"/>
          <a:stretch/>
        </p:blipFill>
        <p:spPr>
          <a:xfrm>
            <a:off x="4689640" y="1634664"/>
            <a:ext cx="2369884" cy="208591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BE4DE9F-2332-46CD-AC27-394F0455BB00}"/>
              </a:ext>
            </a:extLst>
          </p:cNvPr>
          <p:cNvSpPr/>
          <p:nvPr/>
        </p:nvSpPr>
        <p:spPr>
          <a:xfrm>
            <a:off x="408517" y="1004194"/>
            <a:ext cx="78799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批量修改文件名称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5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09" y="417211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4530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for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循环应用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批处理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95585A-E9A9-4806-904F-28F43D090739}"/>
              </a:ext>
            </a:extLst>
          </p:cNvPr>
          <p:cNvSpPr/>
          <p:nvPr/>
        </p:nvSpPr>
        <p:spPr>
          <a:xfrm>
            <a:off x="408517" y="1004194"/>
            <a:ext cx="7879945" cy="466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D4E2F-9E20-40B8-A902-87D678A76559}"/>
              </a:ext>
            </a:extLst>
          </p:cNvPr>
          <p:cNvSpPr/>
          <p:nvPr/>
        </p:nvSpPr>
        <p:spPr>
          <a:xfrm>
            <a:off x="408517" y="107284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批量修改文件名称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3E7A4B-ACA9-493E-829A-5467A3F3FA71}"/>
              </a:ext>
            </a:extLst>
          </p:cNvPr>
          <p:cNvSpPr/>
          <p:nvPr/>
        </p:nvSpPr>
        <p:spPr>
          <a:xfrm>
            <a:off x="408517" y="1815880"/>
            <a:ext cx="8253162" cy="1987852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 目标文件文件名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filename2 &lt;- paste("A",filename1,sep="")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 用file.rename函数修改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file.rename(filename1,filename2)</a:t>
            </a:r>
          </a:p>
        </p:txBody>
      </p:sp>
    </p:spTree>
    <p:extLst>
      <p:ext uri="{BB962C8B-B14F-4D97-AF65-F5344CB8AC3E}">
        <p14:creationId xmlns:p14="http://schemas.microsoft.com/office/powerpoint/2010/main" val="20245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83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61487" y="417125"/>
            <a:ext cx="3336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4530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apply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家族循环函数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2A8D24-B11C-43AE-A53E-72AD91B0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9"/>
          <a:stretch/>
        </p:blipFill>
        <p:spPr>
          <a:xfrm>
            <a:off x="861487" y="1540464"/>
            <a:ext cx="6958617" cy="37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E24DA6-B5EC-4731-AEC2-E56F32219FA5}"/>
              </a:ext>
            </a:extLst>
          </p:cNvPr>
          <p:cNvSpPr/>
          <p:nvPr/>
        </p:nvSpPr>
        <p:spPr>
          <a:xfrm>
            <a:off x="606967" y="1293375"/>
            <a:ext cx="819413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apply()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函数： 函数作用于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matrix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array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margins(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可以理解为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matrix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或者数组的每一行或者每一列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4FD6EF7A-2536-4E52-B1CB-B629638A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93" y="2275814"/>
            <a:ext cx="81842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apply(A, MARGIN=1, FUN=sum)           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或者直接简写为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apply(A,1,sum)</a:t>
            </a: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7BDEDCFA-269F-487D-A12A-AA216C88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94" y="3601164"/>
            <a:ext cx="41838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apply(A, MARGIN=2, FUN=sum)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32F41A-DA3E-4CE2-99A5-9F17392DEFE6}"/>
              </a:ext>
            </a:extLst>
          </p:cNvPr>
          <p:cNvSpPr/>
          <p:nvPr/>
        </p:nvSpPr>
        <p:spPr>
          <a:xfrm>
            <a:off x="894303" y="386925"/>
            <a:ext cx="1210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530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apply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4C0C90-FA4B-4892-9BAE-5A7421FE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15" y="2988765"/>
            <a:ext cx="4121575" cy="19634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6D90C6-1E86-4066-AFF5-612FD8085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93" y="2749290"/>
            <a:ext cx="3076575" cy="752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A44F41-FC2A-465C-88AA-66E3338B9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93" y="4123199"/>
            <a:ext cx="3095625" cy="781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9C6F1F-1942-4C81-9BAD-8D2957D15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93" y="5425897"/>
            <a:ext cx="6124575" cy="762000"/>
          </a:xfrm>
          <a:prstGeom prst="rect">
            <a:avLst/>
          </a:prstGeom>
        </p:spPr>
      </p:pic>
      <p:sp>
        <p:nvSpPr>
          <p:cNvPr id="15" name="Rectangle 35">
            <a:extLst>
              <a:ext uri="{FF2B5EF4-FFF2-40B4-BE49-F238E27FC236}">
                <a16:creationId xmlns:a16="http://schemas.microsoft.com/office/drawing/2014/main" id="{9A12CC44-433C-4824-BA25-3D4ADE082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94" y="4984730"/>
            <a:ext cx="418383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apply(A, MARGIN=2, FUN=fun(x) )</a:t>
            </a:r>
          </a:p>
        </p:txBody>
      </p:sp>
    </p:spTree>
    <p:extLst>
      <p:ext uri="{BB962C8B-B14F-4D97-AF65-F5344CB8AC3E}">
        <p14:creationId xmlns:p14="http://schemas.microsoft.com/office/powerpoint/2010/main" val="15489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85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902533" y="352955"/>
            <a:ext cx="1287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lapply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FF7F9-8448-4928-BA6A-10BC5EF07813}"/>
              </a:ext>
            </a:extLst>
          </p:cNvPr>
          <p:cNvSpPr/>
          <p:nvPr/>
        </p:nvSpPr>
        <p:spPr>
          <a:xfrm>
            <a:off x="408517" y="948076"/>
            <a:ext cx="819413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lapply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函数：遍历列表向量内的每个元素，并且使用指定函数来对其元素进行处理。输入的数据必须是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型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对每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列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进行操作，返回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列表向量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1BF65F4A-E8A7-48D0-BF04-45F798296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96" y="1766937"/>
            <a:ext cx="81842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lapply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(A, list, FUN……)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6B61F7-E5C9-47DF-B693-DE99A98A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19"/>
          <a:stretch/>
        </p:blipFill>
        <p:spPr>
          <a:xfrm>
            <a:off x="479897" y="2304652"/>
            <a:ext cx="3133316" cy="8909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260662-5C13-49CF-BF48-BCD392FB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6" y="3356380"/>
            <a:ext cx="3532811" cy="27307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7AA6DE-BD7D-44A7-894C-C0CD251A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95" y="2100360"/>
            <a:ext cx="2348434" cy="16456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B773BE-7B7A-4390-A704-0AEFCEE64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998" y="3926091"/>
            <a:ext cx="3197717" cy="21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408517" y="6077776"/>
            <a:ext cx="2057400" cy="365125"/>
          </a:xfrm>
        </p:spPr>
        <p:txBody>
          <a:bodyPr/>
          <a:lstStyle/>
          <a:p>
            <a:fld id="{87ECD43C-C750-418B-A629-31A6E2027D82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902533" y="352955"/>
            <a:ext cx="1359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</a:rPr>
              <a:t>sapply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2FF7F9-8448-4928-BA6A-10BC5EF07813}"/>
              </a:ext>
            </a:extLst>
          </p:cNvPr>
          <p:cNvSpPr/>
          <p:nvPr/>
        </p:nvSpPr>
        <p:spPr>
          <a:xfrm>
            <a:off x="408517" y="962374"/>
            <a:ext cx="819413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00B050"/>
              </a:buClr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sapply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函数：与</a:t>
            </a: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lapply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基本相同，只是对返回结果进行了简化，返回的是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普通的向量。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1BF65F4A-E8A7-48D0-BF04-45F798296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7" y="1694904"/>
            <a:ext cx="818420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sapply(list, function, ..., simplify)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simplify=F：返回值的类型是</a:t>
            </a:r>
            <a:r>
              <a:rPr lang="zh-CN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，此时与lapply完全相同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simplify=T（默认）：返回值的类型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取决于计算结果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/>
              <a:t>                                          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结果列表元素长度均为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，返回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向量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                   结果列表元素长度相同且大于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，返回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矩阵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225EBC-15F8-4181-A11A-6AB1185B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4" y="3258431"/>
            <a:ext cx="3804697" cy="14420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B9523F-11F5-458F-8764-FAF5954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80" y="3258432"/>
            <a:ext cx="5080820" cy="1442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C29050-6A53-47C4-B8B6-97B0C84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64" y="4786651"/>
            <a:ext cx="3365284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87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77071" y="42006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几种循环效率比较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2B0BE723-D0C3-4387-B199-AE6F5D3B5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72" y="1245420"/>
            <a:ext cx="818420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将已知矩阵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的第一列加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，第二列数据为每行数据的平均值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E565D4-D8A1-4B2C-9836-E9D8D576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2" y="1782914"/>
            <a:ext cx="4806967" cy="20944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F8F8F8-8078-409C-A25E-9289F997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11" y="1782914"/>
            <a:ext cx="2139684" cy="26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6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88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77071" y="42006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循环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9B6483-3B66-418D-BFD5-8F1455F3B76D}"/>
              </a:ext>
            </a:extLst>
          </p:cNvPr>
          <p:cNvSpPr/>
          <p:nvPr/>
        </p:nvSpPr>
        <p:spPr>
          <a:xfrm>
            <a:off x="270768" y="1202500"/>
            <a:ext cx="7941076" cy="4678204"/>
          </a:xfrm>
          <a:prstGeom prst="rect">
            <a:avLst/>
          </a:prstGeom>
        </p:spPr>
        <p:style>
          <a:lnRef idx="2">
            <a:schemeClr val="accent3"/>
          </a:lnRef>
          <a:fillRef idx="1001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#apply方法构建函数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apply_test&lt;-function(x){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myFUN&lt;- function(x, c1, c2) {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c(sum(x[c1],1), mean(x[c2])) 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}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apply(x,1,myFUN,c1='x1',c2=c('x1','x2'))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}</a:t>
            </a:r>
          </a:p>
          <a:p>
            <a:r>
              <a:rPr lang="zh-CN" altLang="en-US" sz="1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#for循环方法构建函数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for_test&lt;-function(x){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df&lt;-data.frame()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for(i in 1:nrow(x)){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row&lt;-x[i,]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df&lt;-rbind(df,rbind(c(sum(row[1],1), mean(row))))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}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}</a:t>
            </a:r>
          </a:p>
          <a:p>
            <a:r>
              <a:rPr lang="zh-CN" altLang="en-US" sz="1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#向量化编程构建函数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vector_test&lt;-function(x){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data.frame(x1=x[,1]+1,x2=rowMeans(x))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166726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89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77071" y="42006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循环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F4EBFF-2611-480C-9AF4-C2E45488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0"/>
          <a:stretch/>
        </p:blipFill>
        <p:spPr>
          <a:xfrm>
            <a:off x="488416" y="980681"/>
            <a:ext cx="3759693" cy="22592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4325DD1-9601-4C4B-B78A-988010BDE1A8}"/>
              </a:ext>
            </a:extLst>
          </p:cNvPr>
          <p:cNvSpPr/>
          <p:nvPr/>
        </p:nvSpPr>
        <p:spPr>
          <a:xfrm>
            <a:off x="488416" y="3698726"/>
            <a:ext cx="7252912" cy="1982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的耗时来看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循环耗时最长；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内置的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向量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循环耗时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最短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apply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循环耗时位于以上两者之间。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15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>
            <a:extLst>
              <a:ext uri="{FF2B5EF4-FFF2-40B4-BE49-F238E27FC236}">
                <a16:creationId xmlns:a16="http://schemas.microsoft.com/office/drawing/2014/main" id="{EB85E3A1-E278-42FA-B157-9BA5BB181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打开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及</a:t>
            </a:r>
            <a:r>
              <a:rPr lang="en-GB" altLang="zh-CN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RStudio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C24C4-74B4-4631-813C-EC13F925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0" y="1588658"/>
            <a:ext cx="3643430" cy="3010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B596A8C-FE1D-4BF8-A7F7-E91D5005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>
            <a:fillRect/>
          </a:stretch>
        </p:blipFill>
        <p:spPr bwMode="auto">
          <a:xfrm>
            <a:off x="3907798" y="1578610"/>
            <a:ext cx="5080632" cy="301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90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77071" y="420065"/>
            <a:ext cx="4163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代码规范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养成良好习惯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D7F5E6-2A59-4C81-A806-6A3A804A061C}"/>
              </a:ext>
            </a:extLst>
          </p:cNvPr>
          <p:cNvSpPr/>
          <p:nvPr/>
        </p:nvSpPr>
        <p:spPr>
          <a:xfrm>
            <a:off x="408517" y="1228511"/>
            <a:ext cx="79055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编程风格指南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.md</a:t>
            </a:r>
          </a:p>
        </p:txBody>
      </p:sp>
    </p:spTree>
    <p:extLst>
      <p:ext uri="{BB962C8B-B14F-4D97-AF65-F5344CB8AC3E}">
        <p14:creationId xmlns:p14="http://schemas.microsoft.com/office/powerpoint/2010/main" val="74096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91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0D3D90-CDE0-48CD-9E89-FD1A8200494A}"/>
              </a:ext>
            </a:extLst>
          </p:cNvPr>
          <p:cNvSpPr/>
          <p:nvPr/>
        </p:nvSpPr>
        <p:spPr>
          <a:xfrm>
            <a:off x="877071" y="420065"/>
            <a:ext cx="2310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语言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debug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D7F5E6-2A59-4C81-A806-6A3A804A061C}"/>
              </a:ext>
            </a:extLst>
          </p:cNvPr>
          <p:cNvSpPr/>
          <p:nvPr/>
        </p:nvSpPr>
        <p:spPr>
          <a:xfrm>
            <a:off x="408517" y="1228511"/>
            <a:ext cx="790556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https://zhuanlan.zhihu.com/p/28830799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https://mp.weixin.qq.com/s/pp7MQIbtyuHfhXi5BEJplA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027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92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E2E097E-B118-4813-AA48-C30802573D7C}"/>
              </a:ext>
            </a:extLst>
          </p:cNvPr>
          <p:cNvSpPr txBox="1">
            <a:spLocks/>
          </p:cNvSpPr>
          <p:nvPr/>
        </p:nvSpPr>
        <p:spPr>
          <a:xfrm>
            <a:off x="679823" y="1161520"/>
            <a:ext cx="8182824" cy="5343525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720000"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以及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RStudio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基础设置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常见数据结构及数据处理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五种常见数据结构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数据输入与输出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数据合并与重塑（重点）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基础绘图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常见图形函数及实例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程序设计（重点）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自定义函数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 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 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循环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B050"/>
              </a:buClr>
              <a:defRPr/>
            </a:pP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defRPr/>
            </a:pP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B050"/>
              </a:buClr>
              <a:buFont typeface="Arial" pitchFamily="34" charset="0"/>
              <a:buNone/>
              <a:defRPr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44F42ACB-6C6F-48F6-8A34-96F387730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80" y="417212"/>
            <a:ext cx="5005387" cy="5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3" tIns="34277" rIns="68553" bIns="34277" anchor="ctr">
            <a:sp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方正大黑简体" panose="02010601030101010101" pitchFamily="65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208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7D80F6-3EE6-489C-95AB-CD0EED771583}"/>
              </a:ext>
            </a:extLst>
          </p:cNvPr>
          <p:cNvSpPr/>
          <p:nvPr/>
        </p:nvSpPr>
        <p:spPr>
          <a:xfrm>
            <a:off x="0" y="2788957"/>
            <a:ext cx="9166532" cy="24741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14BBE4-8787-4224-B502-6C161EBBD13E}"/>
              </a:ext>
            </a:extLst>
          </p:cNvPr>
          <p:cNvCxnSpPr/>
          <p:nvPr/>
        </p:nvCxnSpPr>
        <p:spPr>
          <a:xfrm flipV="1">
            <a:off x="2854531" y="4228894"/>
            <a:ext cx="3446878" cy="250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">
            <a:extLst>
              <a:ext uri="{FF2B5EF4-FFF2-40B4-BE49-F238E27FC236}">
                <a16:creationId xmlns:a16="http://schemas.microsoft.com/office/drawing/2014/main" id="{C08B23C9-FA5D-4AE1-AED3-0D7494875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826" y="4353512"/>
            <a:ext cx="36549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多组学服务专家</a:t>
            </a:r>
          </a:p>
        </p:txBody>
      </p:sp>
      <p:pic>
        <p:nvPicPr>
          <p:cNvPr id="7" name="图片 6" descr="欧易logo-02">
            <a:extLst>
              <a:ext uri="{FF2B5EF4-FFF2-40B4-BE49-F238E27FC236}">
                <a16:creationId xmlns:a16="http://schemas.microsoft.com/office/drawing/2014/main" id="{02714C9D-6F48-42FF-9667-1276002E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75" y="2925041"/>
            <a:ext cx="3804836" cy="127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CBBCD395-F7D1-4224-AD8D-58A76D031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072" y="1414664"/>
            <a:ext cx="4464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5400" b="1" spc="3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谢谢大家！</a:t>
            </a:r>
            <a:endParaRPr lang="en-US" altLang="en-US" sz="5400" b="1" spc="3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D43C-C750-418B-A629-31A6E2027D8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29210</TotalTime>
  <Words>7028</Words>
  <Application>Microsoft Office PowerPoint</Application>
  <PresentationFormat>全屏显示(4:3)</PresentationFormat>
  <Paragraphs>999</Paragraphs>
  <Slides>93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6" baseType="lpstr">
      <vt:lpstr>KaiTi</vt:lpstr>
      <vt:lpstr>方正中倩简体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Lucida Console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LMbio-LY</cp:lastModifiedBy>
  <cp:revision>481</cp:revision>
  <dcterms:created xsi:type="dcterms:W3CDTF">2018-05-02T05:24:36Z</dcterms:created>
  <dcterms:modified xsi:type="dcterms:W3CDTF">2020-08-27T05:43:58Z</dcterms:modified>
</cp:coreProperties>
</file>